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slides/charts/chart2.xml" ContentType="application/vnd.openxmlformats-officedocument.drawingml.char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slides/charts/chart3.xml" ContentType="application/vnd.openxmlformats-officedocument.drawingml.chart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4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slides/charts/chart5.xml" ContentType="application/vnd.openxmlformats-officedocument.drawingml.chart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b52cf59aff049fe" /><Relationship Type="http://schemas.openxmlformats.org/officeDocument/2006/relationships/extended-properties" Target="/docProps/app.xml" Id="R59842051d7b8461a" /><Relationship Type="http://schemas.openxmlformats.org/officeDocument/2006/relationships/officeDocument" Target="/ppt/presentation.xml" Id="R03d42662ed20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f70463b9c46fe"/>
  </p:sldMasterIdLst>
  <p:notesMasterIdLst>
    <p:notesMasterId xmlns:r="http://schemas.openxmlformats.org/officeDocument/2006/relationships" r:id="R5c1d6175270542b5"/>
  </p:notesMasterIdLst>
  <p:sldIdLst>
    <p:sldId xmlns:r="http://schemas.openxmlformats.org/officeDocument/2006/relationships" id="256" r:id="R00f5bb772683427b"/>
    <p:sldId xmlns:r="http://schemas.openxmlformats.org/officeDocument/2006/relationships" id="257" r:id="R01722214c1834a09"/>
    <p:sldId xmlns:r="http://schemas.openxmlformats.org/officeDocument/2006/relationships" id="258" r:id="Rc7ae8fd286d74bec"/>
    <p:sldId xmlns:r="http://schemas.openxmlformats.org/officeDocument/2006/relationships" id="259" r:id="Rdf59a735e7a54ba5"/>
    <p:sldId xmlns:r="http://schemas.openxmlformats.org/officeDocument/2006/relationships" id="260" r:id="Rbe3b8e8086644436"/>
    <p:sldId xmlns:r="http://schemas.openxmlformats.org/officeDocument/2006/relationships" id="261" r:id="Red5e3b2813714e32"/>
    <p:sldId xmlns:r="http://schemas.openxmlformats.org/officeDocument/2006/relationships" id="262" r:id="Rd28f5cc20405406c"/>
    <p:sldId xmlns:r="http://schemas.openxmlformats.org/officeDocument/2006/relationships" id="263" r:id="R0f2570ef5ebc4c2c"/>
    <p:sldId xmlns:r="http://schemas.openxmlformats.org/officeDocument/2006/relationships" id="264" r:id="R224cd220e7234063"/>
    <p:sldId xmlns:r="http://schemas.openxmlformats.org/officeDocument/2006/relationships" id="265" r:id="R8b3e682b696a44ee"/>
    <p:sldId xmlns:r="http://schemas.openxmlformats.org/officeDocument/2006/relationships" id="266" r:id="R3c1bf4d9b0c84473"/>
    <p:sldId xmlns:r="http://schemas.openxmlformats.org/officeDocument/2006/relationships" id="267" r:id="Rf8939b5cd71c4d2e"/>
    <p:sldId xmlns:r="http://schemas.openxmlformats.org/officeDocument/2006/relationships" id="268" r:id="R09b17bf92b364eb0"/>
    <p:sldId xmlns:r="http://schemas.openxmlformats.org/officeDocument/2006/relationships" id="269" r:id="Re6bd9765b6d341f3"/>
    <p:sldId xmlns:r="http://schemas.openxmlformats.org/officeDocument/2006/relationships" id="270" r:id="R63ba46a154de410a"/>
    <p:sldId xmlns:r="http://schemas.openxmlformats.org/officeDocument/2006/relationships" id="271" r:id="R4f3f8afef0634f57"/>
    <p:sldId xmlns:r="http://schemas.openxmlformats.org/officeDocument/2006/relationships" id="272" r:id="R3f97795277db45a2"/>
    <p:sldId xmlns:r="http://schemas.openxmlformats.org/officeDocument/2006/relationships" id="273" r:id="Re1be406fe2204ff2"/>
    <p:sldId xmlns:r="http://schemas.openxmlformats.org/officeDocument/2006/relationships" id="274" r:id="R9130fef93b4d4cf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25f8b4e68924ec9" /><Relationship Type="http://schemas.openxmlformats.org/officeDocument/2006/relationships/slideMaster" Target="/ppt/slideMasters/slideMaster1.xml" Id="R5c8f70463b9c46fe" /><Relationship Type="http://schemas.openxmlformats.org/officeDocument/2006/relationships/notesMaster" Target="/ppt/notesMasters/notesMaster1.xml" Id="R5c1d6175270542b5" /><Relationship Type="http://schemas.openxmlformats.org/officeDocument/2006/relationships/presProps" Target="/ppt/presProps.xml" Id="Rc1e4e072473b4db5" /><Relationship Type="http://schemas.openxmlformats.org/officeDocument/2006/relationships/tableStyles" Target="/ppt/tableStyles.xml" Id="Re4ecc2323beb4170" /><Relationship Type="http://schemas.openxmlformats.org/officeDocument/2006/relationships/slide" Target="/ppt/slides/slide1.xml" Id="R00f5bb772683427b" /><Relationship Type="http://schemas.openxmlformats.org/officeDocument/2006/relationships/slide" Target="/ppt/slides/slide2.xml" Id="R01722214c1834a09" /><Relationship Type="http://schemas.openxmlformats.org/officeDocument/2006/relationships/slide" Target="/ppt/slides/slide3.xml" Id="Rc7ae8fd286d74bec" /><Relationship Type="http://schemas.openxmlformats.org/officeDocument/2006/relationships/slide" Target="/ppt/slides/slide4.xml" Id="Rdf59a735e7a54ba5" /><Relationship Type="http://schemas.openxmlformats.org/officeDocument/2006/relationships/slide" Target="/ppt/slides/slide5.xml" Id="Rbe3b8e8086644436" /><Relationship Type="http://schemas.openxmlformats.org/officeDocument/2006/relationships/slide" Target="/ppt/slides/slide6.xml" Id="Red5e3b2813714e32" /><Relationship Type="http://schemas.openxmlformats.org/officeDocument/2006/relationships/slide" Target="/ppt/slides/slide7.xml" Id="Rd28f5cc20405406c" /><Relationship Type="http://schemas.openxmlformats.org/officeDocument/2006/relationships/slide" Target="/ppt/slides/slide8.xml" Id="R0f2570ef5ebc4c2c" /><Relationship Type="http://schemas.openxmlformats.org/officeDocument/2006/relationships/slide" Target="/ppt/slides/slide9.xml" Id="R224cd220e7234063" /><Relationship Type="http://schemas.openxmlformats.org/officeDocument/2006/relationships/slide" Target="/ppt/slides/slide10.xml" Id="R8b3e682b696a44ee" /><Relationship Type="http://schemas.openxmlformats.org/officeDocument/2006/relationships/slide" Target="/ppt/slides/slide11.xml" Id="R3c1bf4d9b0c84473" /><Relationship Type="http://schemas.openxmlformats.org/officeDocument/2006/relationships/slide" Target="/ppt/slides/slide12.xml" Id="Rf8939b5cd71c4d2e" /><Relationship Type="http://schemas.openxmlformats.org/officeDocument/2006/relationships/slide" Target="/ppt/slides/slide13.xml" Id="R09b17bf92b364eb0" /><Relationship Type="http://schemas.openxmlformats.org/officeDocument/2006/relationships/slide" Target="/ppt/slides/slide14.xml" Id="Re6bd9765b6d341f3" /><Relationship Type="http://schemas.openxmlformats.org/officeDocument/2006/relationships/slide" Target="/ppt/slides/slide15.xml" Id="R63ba46a154de410a" /><Relationship Type="http://schemas.openxmlformats.org/officeDocument/2006/relationships/slide" Target="/ppt/slides/slide16.xml" Id="R4f3f8afef0634f57" /><Relationship Type="http://schemas.openxmlformats.org/officeDocument/2006/relationships/slide" Target="/ppt/slides/slide17.xml" Id="R3f97795277db45a2" /><Relationship Type="http://schemas.openxmlformats.org/officeDocument/2006/relationships/slide" Target="/ppt/slides/slide18.xml" Id="Re1be406fe2204ff2" /><Relationship Type="http://schemas.openxmlformats.org/officeDocument/2006/relationships/slide" Target="/ppt/slides/slide19.xml" Id="R9130fef93b4d4cf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776861822a04cb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7b5ef65b54d4d38" /><Relationship Type="http://schemas.openxmlformats.org/officeDocument/2006/relationships/notesMaster" Target="/ppt/notesMasters/notesMaster1.xml" Id="R4cf2450a152f4fa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b1b03729ba74031" /><Relationship Type="http://schemas.openxmlformats.org/officeDocument/2006/relationships/notesMaster" Target="/ppt/notesMasters/notesMaster1.xml" Id="R63bb27bb8ff5465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20eadcee7cc4bb7" /><Relationship Type="http://schemas.openxmlformats.org/officeDocument/2006/relationships/notesMaster" Target="/ppt/notesMasters/notesMaster1.xml" Id="Rd96738df8ff8485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e0537a113534df2" /><Relationship Type="http://schemas.openxmlformats.org/officeDocument/2006/relationships/notesMaster" Target="/ppt/notesMasters/notesMaster1.xml" Id="R0b81d6fabf714bf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a495a329a354c4b" /><Relationship Type="http://schemas.openxmlformats.org/officeDocument/2006/relationships/notesMaster" Target="/ppt/notesMasters/notesMaster1.xml" Id="R5f30f0e525954f3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f8fe58d0def4eaa" /><Relationship Type="http://schemas.openxmlformats.org/officeDocument/2006/relationships/notesMaster" Target="/ppt/notesMasters/notesMaster1.xml" Id="Rd9780f69e4784f4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eeb80db67c44204" /><Relationship Type="http://schemas.openxmlformats.org/officeDocument/2006/relationships/notesMaster" Target="/ppt/notesMasters/notesMaster1.xml" Id="Rf8ec70bfe82f45e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241c745b0254b39" /><Relationship Type="http://schemas.openxmlformats.org/officeDocument/2006/relationships/notesMaster" Target="/ppt/notesMasters/notesMaster1.xml" Id="R8067e7d1c4d04ab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3d3b14f133e431b" /><Relationship Type="http://schemas.openxmlformats.org/officeDocument/2006/relationships/notesMaster" Target="/ppt/notesMasters/notesMaster1.xml" Id="Re47111c897b64c34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ea243d9809c4a52" /><Relationship Type="http://schemas.openxmlformats.org/officeDocument/2006/relationships/notesMaster" Target="/ppt/notesMasters/notesMaster1.xml" Id="R2c1847f381904af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e78c31cdca54a22" /><Relationship Type="http://schemas.openxmlformats.org/officeDocument/2006/relationships/notesMaster" Target="/ppt/notesMasters/notesMaster1.xml" Id="R9274d033569e495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f45fd7d58824a6a" /><Relationship Type="http://schemas.openxmlformats.org/officeDocument/2006/relationships/notesMaster" Target="/ppt/notesMasters/notesMaster1.xml" Id="Rb124abfa29fb4a5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8504fd301874d93" /><Relationship Type="http://schemas.openxmlformats.org/officeDocument/2006/relationships/notesMaster" Target="/ppt/notesMasters/notesMaster1.xml" Id="Rda35896826514d5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29ce9bf0a414175" /><Relationship Type="http://schemas.openxmlformats.org/officeDocument/2006/relationships/notesMaster" Target="/ppt/notesMasters/notesMaster1.xml" Id="R031e089b4ed247b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c9d32f04c974543" /><Relationship Type="http://schemas.openxmlformats.org/officeDocument/2006/relationships/notesMaster" Target="/ppt/notesMasters/notesMaster1.xml" Id="R690d43567b2643a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7016c2a1f3b453e" /><Relationship Type="http://schemas.openxmlformats.org/officeDocument/2006/relationships/notesMaster" Target="/ppt/notesMasters/notesMaster1.xml" Id="R068c2a44da3b499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10954c58205403b" /><Relationship Type="http://schemas.openxmlformats.org/officeDocument/2006/relationships/notesMaster" Target="/ppt/notesMasters/notesMaster1.xml" Id="Rd57ff7604b8f487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92dccacffd744c7" /><Relationship Type="http://schemas.openxmlformats.org/officeDocument/2006/relationships/notesMaster" Target="/ppt/notesMasters/notesMaster1.xml" Id="Racda53e5917d4f8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66be80c8a8644f1" /><Relationship Type="http://schemas.openxmlformats.org/officeDocument/2006/relationships/notesMaster" Target="/ppt/notesMasters/notesMaster1.xml" Id="R6f96f846b36844b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Local benchmark: scale-10k/final_analysis.json</a:t>
            </a:r>
          </a:p>
          <a:p xmlns:a="http://schemas.openxmlformats.org/drawingml/2006/main">
            <a:r>
              <a:t>- QuickEnrich official logo: https://www.quickenrich.io/pricing</a:t>
            </a:r>
          </a:p>
          <a:p xmlns:a="http://schemas.openxmlformats.org/drawingml/2006/main">
            <a:r>
              <a:t>- MoltSets official mark: https://moltsets.com/</a:t>
            </a:r>
          </a:p>
          <a:p xmlns:a="http://schemas.openxmlformats.org/drawingml/2006/main">
            <a:r>
              <a:t>- GetLeads official mark: https://www.getleads.io/</a:t>
            </a:r>
          </a:p>
          <a:p xmlns:a="http://schemas.openxmlformats.org/drawingml/2006/main">
            <a:r>
              <a:t>- Snipe logo supplied by Leon</a:t>
            </a:r>
          </a:p>
          <a:p xmlns:a="http://schemas.openxmlformats.org/drawingml/2006/main">
            <a:r>
              <a:t>- Provider matchup illustration generated for this benchmark; background removed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Measured reverse-profile field fill: scale-10k/final_analysis.json</a:t>
            </a:r>
          </a:p>
          <a:p xmlns:a="http://schemas.openxmlformats.org/drawingml/2006/main">
            <a:r>
              <a:t>- QuickEnrich product: https://app.quickenrich.io/docs</a:t>
            </a:r>
          </a:p>
          <a:p xmlns:a="http://schemas.openxmlformats.org/drawingml/2006/main">
            <a:r>
              <a:t>- MoltSets product: https://moltsets.com/library</a:t>
            </a:r>
          </a:p>
          <a:p xmlns:a="http://schemas.openxmlformats.org/drawingml/2006/main">
            <a:r>
              <a:t>- GetLeads product: https://www.getleads.io/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Calculated from benchmark rates in scale-10k/final_analysis.json</a:t>
            </a:r>
          </a:p>
          <a:p xmlns:a="http://schemas.openxmlformats.org/drawingml/2006/main">
            <a:r>
              <a:t>- Formula: 10,000 attempts × measured usable-output rate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QuickEnrich pricing: https://www.quickenrich.io/pricing</a:t>
            </a:r>
          </a:p>
          <a:p xmlns:a="http://schemas.openxmlformats.org/drawingml/2006/main">
            <a:r>
              <a:t>- QuickEnrich rate limits: https://app.quickenrich.io/docs</a:t>
            </a:r>
          </a:p>
          <a:p xmlns:a="http://schemas.openxmlformats.org/drawingml/2006/main">
            <a:r>
              <a:t>- MoltSets plans: https://support.moltsets.com/en/articles/14690852-plans</a:t>
            </a:r>
          </a:p>
          <a:p xmlns:a="http://schemas.openxmlformats.org/drawingml/2006/main">
            <a:r>
              <a:t>- MoltSets rate limits: https://developer.moltsets.com/getting-started/rate-limits</a:t>
            </a:r>
          </a:p>
          <a:p xmlns:a="http://schemas.openxmlformats.org/drawingml/2006/main">
            <a:r>
              <a:t>- GetLeads pricing: https://www.getleads.io/pricing/</a:t>
            </a:r>
          </a:p>
          <a:p xmlns:a="http://schemas.openxmlformats.org/drawingml/2006/main">
            <a:r>
              <a:t>- Live GetLeads account check on 2026-08-28 via GET /api/v1/usage/fair-use confirmed 500,000/day and 6,000,000/month</a:t>
            </a:r>
          </a:p>
          <a:p xmlns:a="http://schemas.openxmlformats.org/drawingml/2006/main">
            <a:r>
              <a:t>- GetLeads fair-usage reference: https://www.getleads.io/fair-usage/</a:t>
            </a:r>
          </a:p>
          <a:p xmlns:a="http://schemas.openxmlformats.org/drawingml/2006/main">
            <a:r>
              <a:t>- MoltSets monthly equivalents: weekly cap × 52 ÷ 12</a:t>
            </a:r>
          </a:p>
          <a:p xmlns:a="http://schemas.openxmlformats.org/drawingml/2006/main">
            <a:r>
              <a:t>- Provider units are not perfectly interchangeable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MoltSets plan limits: https://support.moltsets.com/en/articles/14690852-plans</a:t>
            </a:r>
          </a:p>
          <a:p xmlns:a="http://schemas.openxmlformats.org/drawingml/2006/main">
            <a:r>
              <a:t>- MoltSets rolling-window behavior and request counting: https://developer.moltsets.com/getting-started/rate-limits</a:t>
            </a:r>
          </a:p>
          <a:p xmlns:a="http://schemas.openxmlformats.org/drawingml/2006/main">
            <a:r>
              <a:t>- QuickEnrich endpoint-specific rate limits: https://app.quickenrich.io/docs</a:t>
            </a:r>
          </a:p>
          <a:p xmlns:a="http://schemas.openxmlformats.org/drawingml/2006/main">
            <a:r>
              <a:t>- QuickEnrich conflicting non-GTM FAQ rate limit: https://www.quickenrich.io/faq</a:t>
            </a:r>
          </a:p>
          <a:p xmlns:a="http://schemas.openxmlformats.org/drawingml/2006/main">
            <a:r>
              <a:t>- Live account check on 2026-08-28 via GET /api/v1/usage/fair-use: 500,000/day; 6,000,000/month; 390,577 used; 5,609,423 remaining; binding=daily</a:t>
            </a:r>
          </a:p>
          <a:p xmlns:a="http://schemas.openxmlformats.org/drawingml/2006/main">
            <a:r>
              <a:t>- GetLeads request, batch, and export documentation: https://www.getleads.io/docs/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Pricing: QuickEnrich $99 and $399, MoltSets $97, GetLeads $497 from official pricing pages</a:t>
            </a:r>
          </a:p>
          <a:p xmlns:a="http://schemas.openxmlformats.org/drawingml/2006/main">
            <a:r>
              <a:t>- Live GetLeads account check on 2026-08-28: 500,000 rows/day and 6,000,000 rows/month via GET /api/v1/usage/fair-use</a:t>
            </a:r>
          </a:p>
          <a:p xmlns:a="http://schemas.openxmlformats.org/drawingml/2006/main">
            <a:r>
              <a:t>- Benchmark rates: scale-10k/final_analysis.json and scale-10k/tam-panel/tam_analysis.json</a:t>
            </a:r>
          </a:p>
          <a:p xmlns:a="http://schemas.openxmlformats.org/drawingml/2006/main">
            <a:r>
              <a:t>- Formula: monthly subscription ÷ expected usable outputs × 1,000</a:t>
            </a:r>
          </a:p>
          <a:p xmlns:a="http://schemas.openxmlformats.org/drawingml/2006/main">
            <a:r>
              <a:t>- At 6,000,000 attempts: QuickEnrich $399 ÷ (6,000,000 × measured result rate); GetLeads $497 ÷ (6,000,000 × measured result rate)</a:t>
            </a:r>
          </a:p>
          <a:p xmlns:a="http://schemas.openxmlformats.org/drawingml/2006/main">
            <a:r>
              <a:t>- MoltSets is excluded from the 6M box because its highest public tier averages 3.9M enrichment or 1.95M search records/month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Two-provider unions: local core result files and scale-10k/tam-panel/tam_analysis.json</a:t>
            </a:r>
          </a:p>
          <a:p xmlns:a="http://schemas.openxmlformats.org/drawingml/2006/main">
            <a:r>
              <a:t>- Three-provider unions: scale-10k/single_provider_and_union.csv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Known-company domain union: scale-10k/single_provider_and_union.csv</a:t>
            </a:r>
          </a:p>
          <a:p xmlns:a="http://schemas.openxmlformats.org/drawingml/2006/main">
            <a:r>
              <a:t>- Independent market waterfall lift: scale-10k/tam-panel/tam_analysis.json</a:t>
            </a:r>
          </a:p>
          <a:p xmlns:a="http://schemas.openxmlformats.org/drawingml/2006/main">
            <a:r>
              <a:t>- Latency: scale-10k/final_analysis.json</a:t>
            </a:r>
          </a:p>
          <a:p xmlns:a="http://schemas.openxmlformats.org/drawingml/2006/main">
            <a:r>
              <a:t>- GetLeads pricing: https://www.getleads.io/pricing/</a:t>
            </a:r>
          </a:p>
          <a:p xmlns:a="http://schemas.openxmlformats.org/drawingml/2006/main">
            <a:r>
              <a:t>- Live account check on 2026-08-28 via GET /api/v1/usage/fair-use confirmed 500,000/day and 6,000,000/month</a:t>
            </a:r>
          </a:p>
          <a:p xmlns:a="http://schemas.openxmlformats.org/drawingml/2006/main">
            <a:r>
              <a:t>- GetLeads fair-usage reference: https://www.getleads.io/fair-usage/</a:t>
            </a:r>
          </a:p>
          <a:p xmlns:a="http://schemas.openxmlformats.org/drawingml/2006/main">
            <a:r>
              <a:t>- GetLeads partner program: https://www.getleads.io/partner/</a:t>
            </a:r>
          </a:p>
          <a:p xmlns:a="http://schemas.openxmlformats.org/drawingml/2006/main">
            <a:r>
              <a:t>- GetLeads paid activation products: https://www.getleads.io/profile-monitoring/ ; https://www.getleads.io/website-visitors/ ; https://www.getleads.io/company-followers/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Official pricing sources: QuickEnrich, MoltSets, GetLeads, and BounceBan</a:t>
            </a:r>
          </a:p>
          <a:p xmlns:a="http://schemas.openxmlformats.org/drawingml/2006/main">
            <a:r>
              <a:t>- MoltSets capacity: https://support.moltsets.com/en/articles/14690852-plans</a:t>
            </a:r>
          </a:p>
          <a:p xmlns:a="http://schemas.openxmlformats.org/drawingml/2006/main">
            <a:r>
              <a:t>- QuickEnrich capacity: https://www.quickenrich.io/pricing</a:t>
            </a:r>
          </a:p>
          <a:p xmlns:a="http://schemas.openxmlformats.org/drawingml/2006/main">
            <a:r>
              <a:t>- Live GetLeads capacity check on 2026-08-28 via GET /api/v1/usage/fair-use</a:t>
            </a:r>
          </a:p>
          <a:p xmlns:a="http://schemas.openxmlformats.org/drawingml/2006/main">
            <a:r>
              <a:t>- GetLeads partner program: https://www.getleads.io/partner/</a:t>
            </a:r>
          </a:p>
          <a:p xmlns:a="http://schemas.openxmlformats.org/drawingml/2006/main">
            <a:r>
              <a:t>- Budget recommendations combine measured union coverage, plan eligibility, and cost per usable result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Coverage score: six measured jobs normalized to the best provider for each job; weighted 40%</a:t>
            </a:r>
          </a:p>
          <a:p xmlns:a="http://schemas.openxmlformats.org/drawingml/2006/main">
            <a:r>
              <a:t>- Accuracy score: 60% BounceBan deliverability + 40% correct-company rate; weighted 20%</a:t>
            </a:r>
          </a:p>
          <a:p xmlns:a="http://schemas.openxmlformats.org/drawingml/2006/main">
            <a:r>
              <a:t>- Value score: relative cost per 1,000 exact LinkedIn emails and fresh-domain buyer emails; weighted 20%</a:t>
            </a:r>
          </a:p>
          <a:p xmlns:a="http://schemas.openxmlformats.org/drawingml/2006/main">
            <a:r>
              <a:t>- Data depth: measured reverse-profile field fill; weighted 10%</a:t>
            </a:r>
          </a:p>
          <a:p xmlns:a="http://schemas.openxmlformats.org/drawingml/2006/main">
            <a:r>
              <a:t>- Speed + repeatability: relative latency and repeat consistency; weighted 5%</a:t>
            </a:r>
          </a:p>
          <a:p xmlns:a="http://schemas.openxmlformats.org/drawingml/2006/main">
            <a:r>
              <a:t>- Product breadth: six-capability documented checklist; weighted 5%</a:t>
            </a:r>
          </a:p>
          <a:p xmlns:a="http://schemas.openxmlformats.org/drawingml/2006/main">
            <a:r>
              <a:t>- Plan capacity is applied separately as an eligibility gate because credits, records, requests, and fair-use rows are not equivalent units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QuickEnrich + MoltSets union: local core result files and scale-10k/tam-panel/tam_analysis.json</a:t>
            </a:r>
          </a:p>
          <a:p xmlns:a="http://schemas.openxmlformats.org/drawingml/2006/main">
            <a:r>
              <a:t>- QuickEnrich pricing: https://www.quickenrich.io/pricing</a:t>
            </a:r>
          </a:p>
          <a:p xmlns:a="http://schemas.openxmlformats.org/drawingml/2006/main">
            <a:r>
              <a:t>- MoltSets pricing: https://support.moltsets.com/en/articles/14690852-plans</a:t>
            </a:r>
          </a:p>
          <a:p xmlns:a="http://schemas.openxmlformats.org/drawingml/2006/main">
            <a:r>
              <a:t>- BounceBan logo: https://bounceban.com/public/icons/logo-text.png</a:t>
            </a:r>
          </a:p>
          <a:p xmlns:a="http://schemas.openxmlformats.org/drawingml/2006/main">
            <a:r>
              <a:t>- Snipe logo supplied by Leon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Local methodology: THREE_PROVIDER_REPORT.md</a:t>
            </a:r>
          </a:p>
          <a:p xmlns:a="http://schemas.openxmlformats.org/drawingml/2006/main">
            <a:r>
              <a:t>- Core benchmark: scale-10k/final_analysis.json</a:t>
            </a:r>
          </a:p>
          <a:p xmlns:a="http://schemas.openxmlformats.org/drawingml/2006/main">
            <a:r>
              <a:t>- Independent market panel: scale-10k/tam-panel/tam_analysis.json</a:t>
            </a:r>
          </a:p>
          <a:p xmlns:a="http://schemas.openxmlformats.org/drawingml/2006/main">
            <a:r>
              <a:t>- BounceBan checks reported by Leon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Scoring model derived from local benchmark metrics and official monthly plan pricing</a:t>
            </a:r>
          </a:p>
          <a:p xmlns:a="http://schemas.openxmlformats.org/drawingml/2006/main">
            <a:r>
              <a:t>- Coverage is normalized to the best provider for each measured job; all other category formulas are shown in speaker notes and source files</a:t>
            </a:r>
          </a:p>
          <a:p xmlns:a="http://schemas.openxmlformats.org/drawingml/2006/main">
            <a:r>
              <a:t>- Capacity is a plan-eligibility gate rather than a weighted score because vendors count different units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Core benchmark results: scale-10k/final_analysis.json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LinkedIn coverage and wrong-company rates: scale-10k/final_analysis.json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Local BounceBan audit summary, August 28, 2026</a:t>
            </a:r>
          </a:p>
          <a:p xmlns:a="http://schemas.openxmlformats.org/drawingml/2006/main">
            <a:r>
              <a:t>- BounceBan official logo: https://bounceban.com/public/icons/logo-text.png</a:t>
            </a:r>
          </a:p>
          <a:p xmlns:a="http://schemas.openxmlformats.org/drawingml/2006/main">
            <a:r>
              <a:t>- BounceBan pricing and product: https://bounceban.com/pricing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Independent market sample: scale-10k/tam-panel/tam_sample_300.csv</a:t>
            </a:r>
          </a:p>
          <a:p xmlns:a="http://schemas.openxmlformats.org/drawingml/2006/main">
            <a:r>
              <a:t>- Independent market analysis: scale-10k/tam-panel/tam_analysis.json</a:t>
            </a:r>
          </a:p>
          <a:p xmlns:a="http://schemas.openxmlformats.org/drawingml/2006/main">
            <a:r>
              <a:t>- Source universe: local 12,332,411-row US Google Maps business corpus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Independent market coverage by category: scale-10k/tam-panel/tam_by_category.csv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Latency and repeatability results: scale-10k/final_analysis.json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a7bff5653400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7780b175bc042e2" /><Relationship Type="http://schemas.openxmlformats.org/officeDocument/2006/relationships/slideLayout" Target="/ppt/slideLayouts/slideLayout1.xml" Id="R95c0ba489de44d6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0ba489de44d6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ddd2cbebc45f1" /><Relationship Type="http://schemas.openxmlformats.org/officeDocument/2006/relationships/image" Target="/ppt/media/image.png" Id="R8d555940818a48ff" /><Relationship Type="http://schemas.openxmlformats.org/officeDocument/2006/relationships/image" Target="/ppt/media/image2.png" Id="R56e40c459d044bc3" /><Relationship Type="http://schemas.openxmlformats.org/officeDocument/2006/relationships/image" Target="/ppt/media/image3.png" Id="Re2648b5cc0d94251" /><Relationship Type="http://schemas.openxmlformats.org/officeDocument/2006/relationships/image" Target="/ppt/media/image4.png" Id="Re5d3999009474f01" /><Relationship Type="http://schemas.openxmlformats.org/officeDocument/2006/relationships/image" Target="/ppt/media/image5.png" Id="Rc03e2eb3a12a4329" /><Relationship Type="http://schemas.openxmlformats.org/officeDocument/2006/relationships/image" Target="/ppt/media/image6.png" Id="R37fd1dd652fe4216" /><Relationship Type="http://schemas.openxmlformats.org/officeDocument/2006/relationships/notesSlide" Target="/ppt/notesSlides/notesSlide1.xml" Id="R90dcce7f24aa474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64339f014fa0" /><Relationship Type="http://schemas.openxmlformats.org/officeDocument/2006/relationships/image" Target="/ppt/media/image44.png" Id="Rdcdd78a54c5a4021" /><Relationship Type="http://schemas.openxmlformats.org/officeDocument/2006/relationships/image" Target="/ppt/media/image45.png" Id="Ra4f56f909a6a46de" /><Relationship Type="http://schemas.openxmlformats.org/officeDocument/2006/relationships/image" Target="/ppt/media/image46.png" Id="R2bacadebdbe54118" /><Relationship Type="http://schemas.openxmlformats.org/officeDocument/2006/relationships/image" Target="/ppt/media/image47.png" Id="R7c9fdb2613f241bb" /><Relationship Type="http://schemas.openxmlformats.org/officeDocument/2006/relationships/image" Target="/ppt/media/image48.png" Id="Rdd5eda308e504e99" /><Relationship Type="http://schemas.openxmlformats.org/officeDocument/2006/relationships/image" Target="/ppt/media/image49.png" Id="R4c14e98ed6094d77" /><Relationship Type="http://schemas.openxmlformats.org/officeDocument/2006/relationships/image" Target="/ppt/media/image50.png" Id="Rd16d5653aeca410c" /><Relationship Type="http://schemas.openxmlformats.org/officeDocument/2006/relationships/image" Target="/ppt/media/image51.png" Id="Red8ac9229da24616" /><Relationship Type="http://schemas.openxmlformats.org/officeDocument/2006/relationships/notesSlide" Target="/ppt/notesSlides/notesSlide10.xml" Id="R6cd345ecfdf442f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a66ef40bc40da" /><Relationship Type="http://schemas.openxmlformats.org/officeDocument/2006/relationships/image" Target="/ppt/media/image52.png" Id="R0f70c9a5ed1a4a09" /><Relationship Type="http://schemas.openxmlformats.org/officeDocument/2006/relationships/image" Target="/ppt/media/image53.png" Id="Rf7e463d76b5b4bde" /><Relationship Type="http://schemas.openxmlformats.org/officeDocument/2006/relationships/chart" Target="/ppt/slides/charts/chart3.xml" Id="R0d0c8236fe844875" /><Relationship Type="http://schemas.openxmlformats.org/officeDocument/2006/relationships/image" Target="/ppt/media/image54.png" Id="Rd9e9893e190e4ca2" /><Relationship Type="http://schemas.openxmlformats.org/officeDocument/2006/relationships/image" Target="/ppt/media/image55.png" Id="Rdaf8640831d744db" /><Relationship Type="http://schemas.openxmlformats.org/officeDocument/2006/relationships/image" Target="/ppt/media/image56.png" Id="R9dd68ddbc8ff4b87" /><Relationship Type="http://schemas.openxmlformats.org/officeDocument/2006/relationships/notesSlide" Target="/ppt/notesSlides/notesSlide11.xml" Id="Re769156fd7c947a0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6621644544e1" /><Relationship Type="http://schemas.openxmlformats.org/officeDocument/2006/relationships/image" Target="/ppt/media/image57.png" Id="R0a5c0c96904149b8" /><Relationship Type="http://schemas.openxmlformats.org/officeDocument/2006/relationships/image" Target="/ppt/media/image58.png" Id="Rd8108af26e87428b" /><Relationship Type="http://schemas.openxmlformats.org/officeDocument/2006/relationships/image" Target="/ppt/media/image59.png" Id="R92ed1efa70e14147" /><Relationship Type="http://schemas.openxmlformats.org/officeDocument/2006/relationships/image" Target="/ppt/media/image60.png" Id="R77710868fe0d4d00" /><Relationship Type="http://schemas.openxmlformats.org/officeDocument/2006/relationships/notesSlide" Target="/ppt/notesSlides/notesSlide12.xml" Id="R4f1f83861e71421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e9365912a47c0" /><Relationship Type="http://schemas.openxmlformats.org/officeDocument/2006/relationships/image" Target="/ppt/media/image61.png" Id="R963e4f844a7a438a" /><Relationship Type="http://schemas.openxmlformats.org/officeDocument/2006/relationships/image" Target="/ppt/media/image62.png" Id="Rc83896604aca445b" /><Relationship Type="http://schemas.openxmlformats.org/officeDocument/2006/relationships/image" Target="/ppt/media/image63.png" Id="R7eeff14319e641ad" /><Relationship Type="http://schemas.openxmlformats.org/officeDocument/2006/relationships/notesSlide" Target="/ppt/notesSlides/notesSlide13.xml" Id="R428510622cc3464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daca9ceec4a70" /><Relationship Type="http://schemas.openxmlformats.org/officeDocument/2006/relationships/image" Target="/ppt/media/image64.png" Id="R4150dc6db6784a91" /><Relationship Type="http://schemas.openxmlformats.org/officeDocument/2006/relationships/image" Target="/ppt/media/image65.png" Id="Rc83680352da24b64" /><Relationship Type="http://schemas.openxmlformats.org/officeDocument/2006/relationships/chart" Target="/ppt/slides/charts/chart4.xml" Id="R788fffa1c1f846ea" /><Relationship Type="http://schemas.openxmlformats.org/officeDocument/2006/relationships/image" Target="/ppt/media/image66.png" Id="Rd8db5ad364824d7e" /><Relationship Type="http://schemas.openxmlformats.org/officeDocument/2006/relationships/image" Target="/ppt/media/image67.png" Id="R9d2d1815f6684bf0" /><Relationship Type="http://schemas.openxmlformats.org/officeDocument/2006/relationships/image" Target="/ppt/media/image68.png" Id="Ra278bfc988d448c2" /><Relationship Type="http://schemas.openxmlformats.org/officeDocument/2006/relationships/notesSlide" Target="/ppt/notesSlides/notesSlide14.xml" Id="Rac4b6f246de349f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d316c0e324a50" /><Relationship Type="http://schemas.openxmlformats.org/officeDocument/2006/relationships/image" Target="/ppt/media/image69.png" Id="R45a65572817a4fd3" /><Relationship Type="http://schemas.openxmlformats.org/officeDocument/2006/relationships/chart" Target="/ppt/slides/charts/chart5.xml" Id="R1232d4b772fb4f17" /><Relationship Type="http://schemas.openxmlformats.org/officeDocument/2006/relationships/notesSlide" Target="/ppt/notesSlides/notesSlide15.xml" Id="Rd9be34d099da40d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4384c9aa244a1" /><Relationship Type="http://schemas.openxmlformats.org/officeDocument/2006/relationships/image" Target="/ppt/media/image70.png" Id="R678843f6d5c64634" /><Relationship Type="http://schemas.openxmlformats.org/officeDocument/2006/relationships/image" Target="/ppt/media/image71.png" Id="R3824091173144c79" /><Relationship Type="http://schemas.openxmlformats.org/officeDocument/2006/relationships/notesSlide" Target="/ppt/notesSlides/notesSlide16.xml" Id="Rba4b48cd5a2a4e0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213d3096843c7" /><Relationship Type="http://schemas.openxmlformats.org/officeDocument/2006/relationships/image" Target="/ppt/media/image72.png" Id="R0a3245aa105c436e" /><Relationship Type="http://schemas.openxmlformats.org/officeDocument/2006/relationships/image" Target="/ppt/media/image73.png" Id="Rba7da85159f64359" /><Relationship Type="http://schemas.openxmlformats.org/officeDocument/2006/relationships/image" Target="/ppt/media/image74.png" Id="R4dfb40cb21cd4b23" /><Relationship Type="http://schemas.openxmlformats.org/officeDocument/2006/relationships/image" Target="/ppt/media/image75.png" Id="R9fdc28a9a97d41ed" /><Relationship Type="http://schemas.openxmlformats.org/officeDocument/2006/relationships/image" Target="/ppt/media/image76.png" Id="R1e10c46a038b48d4" /><Relationship Type="http://schemas.openxmlformats.org/officeDocument/2006/relationships/image" Target="/ppt/media/image77.png" Id="R0698233ee0d4470b" /><Relationship Type="http://schemas.openxmlformats.org/officeDocument/2006/relationships/image" Target="/ppt/media/image78.png" Id="R6053b747f81a4517" /><Relationship Type="http://schemas.openxmlformats.org/officeDocument/2006/relationships/image" Target="/ppt/media/image79.png" Id="Rb7d7dbc5b5424c6e" /><Relationship Type="http://schemas.openxmlformats.org/officeDocument/2006/relationships/image" Target="/ppt/media/image80.png" Id="R770a6613afd34430" /><Relationship Type="http://schemas.openxmlformats.org/officeDocument/2006/relationships/image" Target="/ppt/media/image81.png" Id="Re1762d4df2bf4c38" /><Relationship Type="http://schemas.openxmlformats.org/officeDocument/2006/relationships/image" Target="/ppt/media/image82.png" Id="R121210bb51684fab" /><Relationship Type="http://schemas.openxmlformats.org/officeDocument/2006/relationships/image" Target="/ppt/media/image83.png" Id="Rb795dc367fe840b9" /><Relationship Type="http://schemas.openxmlformats.org/officeDocument/2006/relationships/image" Target="/ppt/media/image84.png" Id="R2ce129f962694357" /><Relationship Type="http://schemas.openxmlformats.org/officeDocument/2006/relationships/image" Target="/ppt/media/image85.png" Id="Rcafce3d2d61f4a45" /><Relationship Type="http://schemas.openxmlformats.org/officeDocument/2006/relationships/image" Target="/ppt/media/image86.png" Id="R44f910f4374f42a1" /><Relationship Type="http://schemas.openxmlformats.org/officeDocument/2006/relationships/image" Target="/ppt/media/image87.png" Id="Rab301f973e9442ca" /><Relationship Type="http://schemas.openxmlformats.org/officeDocument/2006/relationships/notesSlide" Target="/ppt/notesSlides/notesSlide17.xml" Id="Rffd0cbfccae84878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c0be005b34824" /><Relationship Type="http://schemas.openxmlformats.org/officeDocument/2006/relationships/image" Target="/ppt/media/image88.png" Id="Rdb85d2ac593545a5" /><Relationship Type="http://schemas.openxmlformats.org/officeDocument/2006/relationships/image" Target="/ppt/media/image89.png" Id="R9f102b13eaeb4ff6" /><Relationship Type="http://schemas.openxmlformats.org/officeDocument/2006/relationships/image" Target="/ppt/media/image90.png" Id="R6671d9e3ad8b4c50" /><Relationship Type="http://schemas.openxmlformats.org/officeDocument/2006/relationships/image" Target="/ppt/media/image91.png" Id="Ra68361f1d9094759" /><Relationship Type="http://schemas.openxmlformats.org/officeDocument/2006/relationships/image" Target="/ppt/media/image92.png" Id="R48f089f4b0b64ea5" /><Relationship Type="http://schemas.openxmlformats.org/officeDocument/2006/relationships/image" Target="/ppt/media/image93.png" Id="R6b42329c8b444a1e" /><Relationship Type="http://schemas.openxmlformats.org/officeDocument/2006/relationships/image" Target="/ppt/media/image94.png" Id="R87c43dc3d0ec4e1c" /><Relationship Type="http://schemas.openxmlformats.org/officeDocument/2006/relationships/notesSlide" Target="/ppt/notesSlides/notesSlide18.xml" Id="R5a6472a5f897488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07f12d5e94350" /><Relationship Type="http://schemas.openxmlformats.org/officeDocument/2006/relationships/image" Target="/ppt/media/image95.png" Id="R9e2cc8813a8b43ff" /><Relationship Type="http://schemas.openxmlformats.org/officeDocument/2006/relationships/image" Target="/ppt/media/image96.png" Id="Rb0fbeae59ef64942" /><Relationship Type="http://schemas.openxmlformats.org/officeDocument/2006/relationships/image" Target="/ppt/media/image97.png" Id="Rf08e8836dd6b4632" /><Relationship Type="http://schemas.openxmlformats.org/officeDocument/2006/relationships/image" Target="/ppt/media/image98.png" Id="R59ac8734dd1f4dab" /><Relationship Type="http://schemas.openxmlformats.org/officeDocument/2006/relationships/image" Target="/ppt/media/image99.png" Id="R6b3dc4ee13b940e0" /><Relationship Type="http://schemas.openxmlformats.org/officeDocument/2006/relationships/notesSlide" Target="/ppt/notesSlides/notesSlide19.xml" Id="Rd4d31b42df9649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eefb2639d4499" /><Relationship Type="http://schemas.openxmlformats.org/officeDocument/2006/relationships/image" Target="/ppt/media/image7.png" Id="Rdf9e4ff31c1b43b4" /><Relationship Type="http://schemas.openxmlformats.org/officeDocument/2006/relationships/notesSlide" Target="/ppt/notesSlides/notesSlide2.xml" Id="R54389436112e4e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ea418a8cd4c1b" /><Relationship Type="http://schemas.openxmlformats.org/officeDocument/2006/relationships/image" Target="/ppt/media/image8.png" Id="R1bc64fd9dc8d4755" /><Relationship Type="http://schemas.openxmlformats.org/officeDocument/2006/relationships/notesSlide" Target="/ppt/notesSlides/notesSlide3.xml" Id="Rf0c0cef3194148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928ec15b44e3f" /><Relationship Type="http://schemas.openxmlformats.org/officeDocument/2006/relationships/image" Target="/ppt/media/image9.png" Id="R16bd0f807c024642" /><Relationship Type="http://schemas.openxmlformats.org/officeDocument/2006/relationships/image" Target="/ppt/media/image10.png" Id="R3946c7989f4e4804" /><Relationship Type="http://schemas.openxmlformats.org/officeDocument/2006/relationships/chart" Target="/ppt/slides/charts/chart1.xml" Id="Rf55f4af1754a4a29" /><Relationship Type="http://schemas.openxmlformats.org/officeDocument/2006/relationships/image" Target="/ppt/media/image11.png" Id="Rae863450c5b64e73" /><Relationship Type="http://schemas.openxmlformats.org/officeDocument/2006/relationships/image" Target="/ppt/media/image12.png" Id="Rc858f6fcb0694af8" /><Relationship Type="http://schemas.openxmlformats.org/officeDocument/2006/relationships/image" Target="/ppt/media/image13.png" Id="Ref6ac4f515f143e7" /><Relationship Type="http://schemas.openxmlformats.org/officeDocument/2006/relationships/notesSlide" Target="/ppt/notesSlides/notesSlide4.xml" Id="Rfb13b4f7b5f542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de0fb6f194884" /><Relationship Type="http://schemas.openxmlformats.org/officeDocument/2006/relationships/image" Target="/ppt/media/image14.png" Id="R76f3bf9c8b51413f" /><Relationship Type="http://schemas.openxmlformats.org/officeDocument/2006/relationships/image" Target="/ppt/media/image15.png" Id="R8b8a3c7937d44246" /><Relationship Type="http://schemas.openxmlformats.org/officeDocument/2006/relationships/image" Target="/ppt/media/image16.png" Id="Raa076e4fc48d482a" /><Relationship Type="http://schemas.openxmlformats.org/officeDocument/2006/relationships/image" Target="/ppt/media/image17.png" Id="Refdc9c0d5acc4fa4" /><Relationship Type="http://schemas.openxmlformats.org/officeDocument/2006/relationships/image" Target="/ppt/media/image18.png" Id="Rc95a6c317883416e" /><Relationship Type="http://schemas.openxmlformats.org/officeDocument/2006/relationships/image" Target="/ppt/media/image19.png" Id="R434a17ccac7f4e20" /><Relationship Type="http://schemas.openxmlformats.org/officeDocument/2006/relationships/image" Target="/ppt/media/image20.png" Id="R7d52707603cc4616" /><Relationship Type="http://schemas.openxmlformats.org/officeDocument/2006/relationships/image" Target="/ppt/media/image21.png" Id="R03b79d6759944210" /><Relationship Type="http://schemas.openxmlformats.org/officeDocument/2006/relationships/notesSlide" Target="/ppt/notesSlides/notesSlide5.xml" Id="R57efbba04752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21bdda7514a45" /><Relationship Type="http://schemas.openxmlformats.org/officeDocument/2006/relationships/image" Target="/ppt/media/image22.png" Id="R8c67f88f1ab74d94" /><Relationship Type="http://schemas.openxmlformats.org/officeDocument/2006/relationships/chart" Target="/ppt/slides/charts/chart2.xml" Id="R731fc9fcc48947e7" /><Relationship Type="http://schemas.openxmlformats.org/officeDocument/2006/relationships/image" Target="/ppt/media/image23.png" Id="R737b959d90264de1" /><Relationship Type="http://schemas.openxmlformats.org/officeDocument/2006/relationships/image" Target="/ppt/media/image24.png" Id="R7b68984095c8467e" /><Relationship Type="http://schemas.openxmlformats.org/officeDocument/2006/relationships/image" Target="/ppt/media/image25.png" Id="R97587f079984480f" /><Relationship Type="http://schemas.openxmlformats.org/officeDocument/2006/relationships/image" Target="/ppt/media/image26.png" Id="R193f1c90bcf042c6" /><Relationship Type="http://schemas.openxmlformats.org/officeDocument/2006/relationships/notesSlide" Target="/ppt/notesSlides/notesSlide6.xml" Id="R9a35d6514701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c0f4c0e2c4d19" /><Relationship Type="http://schemas.openxmlformats.org/officeDocument/2006/relationships/image" Target="/ppt/media/image27.png" Id="Rf29d072fcdd64357" /><Relationship Type="http://schemas.openxmlformats.org/officeDocument/2006/relationships/image" Target="/ppt/media/image28.png" Id="Rc1c3a16561a548c8" /><Relationship Type="http://schemas.openxmlformats.org/officeDocument/2006/relationships/image" Target="/ppt/media/image29.png" Id="Re54fa3b2d6804bbf" /><Relationship Type="http://schemas.openxmlformats.org/officeDocument/2006/relationships/image" Target="/ppt/media/image30.png" Id="R2f77690f6ecb456a" /><Relationship Type="http://schemas.openxmlformats.org/officeDocument/2006/relationships/image" Target="/ppt/media/image31.png" Id="Rf03d4eb2acad4e8e" /><Relationship Type="http://schemas.openxmlformats.org/officeDocument/2006/relationships/notesSlide" Target="/ppt/notesSlides/notesSlide7.xml" Id="R517336432ac6424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fe6e87dd8443f" /><Relationship Type="http://schemas.openxmlformats.org/officeDocument/2006/relationships/image" Target="/ppt/media/image32.png" Id="Rb019479d27ee4dfe" /><Relationship Type="http://schemas.openxmlformats.org/officeDocument/2006/relationships/image" Target="/ppt/media/image33.png" Id="R4ff452e977904772" /><Relationship Type="http://schemas.openxmlformats.org/officeDocument/2006/relationships/image" Target="/ppt/media/image34.png" Id="R81a711cd15a14bde" /><Relationship Type="http://schemas.openxmlformats.org/officeDocument/2006/relationships/image" Target="/ppt/media/image35.png" Id="Rae5d871580544311" /><Relationship Type="http://schemas.openxmlformats.org/officeDocument/2006/relationships/notesSlide" Target="/ppt/notesSlides/notesSlide8.xml" Id="R74f82fa9a2ee413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386ad8aa24213" /><Relationship Type="http://schemas.openxmlformats.org/officeDocument/2006/relationships/image" Target="/ppt/media/image36.png" Id="Re1d3ef45bec747ee" /><Relationship Type="http://schemas.openxmlformats.org/officeDocument/2006/relationships/image" Target="/ppt/media/image37.png" Id="Re611cf04d5324edb" /><Relationship Type="http://schemas.openxmlformats.org/officeDocument/2006/relationships/image" Target="/ppt/media/image38.png" Id="R6c3bf9632a834a59" /><Relationship Type="http://schemas.openxmlformats.org/officeDocument/2006/relationships/image" Target="/ppt/media/image39.png" Id="R04f519d8e85244c2" /><Relationship Type="http://schemas.openxmlformats.org/officeDocument/2006/relationships/image" Target="/ppt/media/image40.png" Id="Re72e691f01a8452c" /><Relationship Type="http://schemas.openxmlformats.org/officeDocument/2006/relationships/image" Target="/ppt/media/image41.png" Id="R10a2b4d6528a472f" /><Relationship Type="http://schemas.openxmlformats.org/officeDocument/2006/relationships/image" Target="/ppt/media/image42.png" Id="R5047b124bc4f4178" /><Relationship Type="http://schemas.openxmlformats.org/officeDocument/2006/relationships/image" Target="/ppt/media/image43.png" Id="R26e3956ae6f5419c" /><Relationship Type="http://schemas.openxmlformats.org/officeDocument/2006/relationships/notesSlide" Target="/ppt/notesSlides/notesSlide9.xml" Id="R7d8f0a857ae04704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QuickEnrich</c:v>
          </c:tx>
          <c:spPr>
            <a:solidFill xmlns:a="http://schemas.openxmlformats.org/drawingml/2006/main">
              <a:srgbClr val="139A9A"/>
            </a:solidFill>
          </c:spPr>
          <c:cat>
            <c:strLit>
              <c:ptCount val="4"/>
              <c:pt idx="0">
                <c:v>LinkedIn → exact email</c:v>
              </c:pt>
              <c:pt idx="1">
                <c:v>Name + company → exact email</c:v>
              </c:pt>
              <c:pt idx="2">
                <c:v>Email → exact LinkedIn</c:v>
              </c:pt>
              <c:pt idx="3">
                <c:v>Company domain → buyer + email</c:v>
              </c:pt>
            </c:strLit>
          </c:cat>
          <c:val>
            <c:numLit>
              <c:formatCode>0.0"%"</c:formatCode>
              <c:ptCount val="4"/>
              <c:pt idx="0">
                <c:v>69.47</c:v>
              </c:pt>
              <c:pt idx="1">
                <c:v>71.44</c:v>
              </c:pt>
              <c:pt idx="2">
                <c:v>71.24</c:v>
              </c:pt>
              <c:pt idx="3">
                <c:v>59.47</c:v>
              </c:pt>
            </c:numLit>
          </c:val>
        </c:ser>
        <c:ser>
          <c:idx val="1"/>
          <c:order val="1"/>
          <c:tx>
            <c:v>MoltSets</c:v>
          </c:tx>
          <c:spPr>
            <a:solidFill xmlns:a="http://schemas.openxmlformats.org/drawingml/2006/main">
              <a:srgbClr val="F4805D"/>
            </a:solidFill>
          </c:spPr>
          <c:cat>
            <c:strLit>
              <c:ptCount val="4"/>
              <c:pt idx="0">
                <c:v>LinkedIn → exact email</c:v>
              </c:pt>
              <c:pt idx="1">
                <c:v>Name + company → exact email</c:v>
              </c:pt>
              <c:pt idx="2">
                <c:v>Email → exact LinkedIn</c:v>
              </c:pt>
              <c:pt idx="3">
                <c:v>Company domain → buyer + email</c:v>
              </c:pt>
            </c:strLit>
          </c:cat>
          <c:val>
            <c:numLit>
              <c:formatCode>0.0"%"</c:formatCode>
              <c:ptCount val="4"/>
              <c:pt idx="0">
                <c:v>68.88</c:v>
              </c:pt>
              <c:pt idx="1">
                <c:v>48.72</c:v>
              </c:pt>
              <c:pt idx="2">
                <c:v>81.12</c:v>
              </c:pt>
              <c:pt idx="3">
                <c:v>57.07</c:v>
              </c:pt>
            </c:numLit>
          </c:val>
        </c:ser>
        <c:ser>
          <c:idx val="2"/>
          <c:order val="2"/>
          <c:tx>
            <c:v>GetLeads</c:v>
          </c:tx>
          <c:spPr>
            <a:solidFill xmlns:a="http://schemas.openxmlformats.org/drawingml/2006/main">
              <a:srgbClr val="29A329"/>
            </a:solidFill>
          </c:spPr>
          <c:cat>
            <c:strLit>
              <c:ptCount val="4"/>
              <c:pt idx="0">
                <c:v>LinkedIn → exact email</c:v>
              </c:pt>
              <c:pt idx="1">
                <c:v>Name + company → exact email</c:v>
              </c:pt>
              <c:pt idx="2">
                <c:v>Email → exact LinkedIn</c:v>
              </c:pt>
              <c:pt idx="3">
                <c:v>Company domain → buyer + email</c:v>
              </c:pt>
            </c:strLit>
          </c:cat>
          <c:val>
            <c:numLit>
              <c:formatCode>0.0"%"</c:formatCode>
              <c:ptCount val="4"/>
              <c:pt idx="0">
                <c:v>55.25</c:v>
              </c:pt>
              <c:pt idx="1">
                <c:v>57.36</c:v>
              </c:pt>
              <c:pt idx="2">
                <c:v>56.4</c:v>
              </c:pt>
              <c:pt idx="3">
                <c:v>73.47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 b="1">
                  <a:solidFill>
                    <a:srgbClr val="0A0A0C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8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DD8CF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A0A0C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000000">
            <a:alpha val="0"/>
          </a:srgbClr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000000">
        <a:alpha val="0"/>
      </a:srgbClr>
    </a:solidFill>
    <a:ln xmlns:a="http://schemas.openxmlformats.org/drawingml/2006/main" w="0">
      <a:noFill/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QuickEnrich</c:v>
          </c:tx>
          <c:spPr>
            <a:solidFill xmlns:a="http://schemas.openxmlformats.org/drawingml/2006/main">
              <a:srgbClr val="139A9A"/>
            </a:solidFill>
          </c:spPr>
          <c:cat>
            <c:strLit>
              <c:ptCount val="2"/>
              <c:pt idx="0">
                <c:v>All sampled emails</c:v>
              </c:pt>
              <c:pt idx="1">
                <c:v>Domain → decision-maker email</c:v>
              </c:pt>
            </c:strLit>
          </c:cat>
          <c:val>
            <c:numLit>
              <c:formatCode>0.0"%"</c:formatCode>
              <c:ptCount val="2"/>
              <c:pt idx="0">
                <c:v>97.9</c:v>
              </c:pt>
              <c:pt idx="1">
                <c:v>97.3</c:v>
              </c:pt>
            </c:numLit>
          </c:val>
        </c:ser>
        <c:ser>
          <c:idx val="1"/>
          <c:order val="1"/>
          <c:tx>
            <c:v>MoltSets</c:v>
          </c:tx>
          <c:spPr>
            <a:solidFill xmlns:a="http://schemas.openxmlformats.org/drawingml/2006/main">
              <a:srgbClr val="F4805D"/>
            </a:solidFill>
          </c:spPr>
          <c:cat>
            <c:strLit>
              <c:ptCount val="2"/>
              <c:pt idx="0">
                <c:v>All sampled emails</c:v>
              </c:pt>
              <c:pt idx="1">
                <c:v>Domain → decision-maker email</c:v>
              </c:pt>
            </c:strLit>
          </c:cat>
          <c:val>
            <c:numLit>
              <c:formatCode>0.0"%"</c:formatCode>
              <c:ptCount val="2"/>
              <c:pt idx="0">
                <c:v>94</c:v>
              </c:pt>
              <c:pt idx="1">
                <c:v>85.6</c:v>
              </c:pt>
            </c:numLit>
          </c:val>
        </c:ser>
        <c:ser>
          <c:idx val="2"/>
          <c:order val="2"/>
          <c:tx>
            <c:v>GetLeads</c:v>
          </c:tx>
          <c:spPr>
            <a:solidFill xmlns:a="http://schemas.openxmlformats.org/drawingml/2006/main">
              <a:srgbClr val="29A329"/>
            </a:solidFill>
          </c:spPr>
          <c:cat>
            <c:strLit>
              <c:ptCount val="2"/>
              <c:pt idx="0">
                <c:v>All sampled emails</c:v>
              </c:pt>
              <c:pt idx="1">
                <c:v>Domain → decision-maker email</c:v>
              </c:pt>
            </c:strLit>
          </c:cat>
          <c:val>
            <c:numLit>
              <c:formatCode>0.0"%"</c:formatCode>
              <c:ptCount val="2"/>
              <c:pt idx="0">
                <c:v>95.8</c:v>
              </c:pt>
              <c:pt idx="1">
                <c:v>89.2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 b="1">
                  <a:solidFill>
                    <a:srgbClr val="0A0A0C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8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DD8CF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A0A0C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000000">
            <a:alpha val="0"/>
          </a:srgbClr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000000">
        <a:alpha val="0"/>
      </a:srgbClr>
    </a:solidFill>
    <a:ln xmlns:a="http://schemas.openxmlformats.org/drawingml/2006/main" w="0">
      <a:noFill/>
      <a:prstDash val="solid"/>
    </a:ln>
  </c:spPr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QuickEnrich</c:v>
          </c:tx>
          <c:spPr>
            <a:solidFill xmlns:a="http://schemas.openxmlformats.org/drawingml/2006/main">
              <a:srgbClr val="139A9A"/>
            </a:solidFill>
          </c:spPr>
          <c:cat>
            <c:strLit>
              <c:ptCount val="4"/>
              <c:pt idx="0">
                <c:v>LinkedIn → exact email</c:v>
              </c:pt>
              <c:pt idx="1">
                <c:v>Name + company → exact email</c:v>
              </c:pt>
              <c:pt idx="2">
                <c:v>Email → exact LinkedIn</c:v>
              </c:pt>
              <c:pt idx="3">
                <c:v>Known domain → buyer + email</c:v>
              </c:pt>
            </c:strLit>
          </c:cat>
          <c:val>
            <c:numLit>
              <c:formatCode>#,##0</c:formatCode>
              <c:ptCount val="4"/>
              <c:pt idx="0">
                <c:v>6947</c:v>
              </c:pt>
              <c:pt idx="1">
                <c:v>7144</c:v>
              </c:pt>
              <c:pt idx="2">
                <c:v>7124</c:v>
              </c:pt>
              <c:pt idx="3">
                <c:v>5947</c:v>
              </c:pt>
            </c:numLit>
          </c:val>
        </c:ser>
        <c:ser>
          <c:idx val="1"/>
          <c:order val="1"/>
          <c:tx>
            <c:v>MoltSets</c:v>
          </c:tx>
          <c:spPr>
            <a:solidFill xmlns:a="http://schemas.openxmlformats.org/drawingml/2006/main">
              <a:srgbClr val="F4805D"/>
            </a:solidFill>
          </c:spPr>
          <c:cat>
            <c:strLit>
              <c:ptCount val="4"/>
              <c:pt idx="0">
                <c:v>LinkedIn → exact email</c:v>
              </c:pt>
              <c:pt idx="1">
                <c:v>Name + company → exact email</c:v>
              </c:pt>
              <c:pt idx="2">
                <c:v>Email → exact LinkedIn</c:v>
              </c:pt>
              <c:pt idx="3">
                <c:v>Known domain → buyer + email</c:v>
              </c:pt>
            </c:strLit>
          </c:cat>
          <c:val>
            <c:numLit>
              <c:formatCode>#,##0</c:formatCode>
              <c:ptCount val="4"/>
              <c:pt idx="0">
                <c:v>6888</c:v>
              </c:pt>
              <c:pt idx="1">
                <c:v>4872</c:v>
              </c:pt>
              <c:pt idx="2">
                <c:v>8112</c:v>
              </c:pt>
              <c:pt idx="3">
                <c:v>5707</c:v>
              </c:pt>
            </c:numLit>
          </c:val>
        </c:ser>
        <c:ser>
          <c:idx val="2"/>
          <c:order val="2"/>
          <c:tx>
            <c:v>GetLeads</c:v>
          </c:tx>
          <c:spPr>
            <a:solidFill xmlns:a="http://schemas.openxmlformats.org/drawingml/2006/main">
              <a:srgbClr val="29A329"/>
            </a:solidFill>
          </c:spPr>
          <c:cat>
            <c:strLit>
              <c:ptCount val="4"/>
              <c:pt idx="0">
                <c:v>LinkedIn → exact email</c:v>
              </c:pt>
              <c:pt idx="1">
                <c:v>Name + company → exact email</c:v>
              </c:pt>
              <c:pt idx="2">
                <c:v>Email → exact LinkedIn</c:v>
              </c:pt>
              <c:pt idx="3">
                <c:v>Known domain → buyer + email</c:v>
              </c:pt>
            </c:strLit>
          </c:cat>
          <c:val>
            <c:numLit>
              <c:formatCode>#,##0</c:formatCode>
              <c:ptCount val="4"/>
              <c:pt idx="0">
                <c:v>5525</c:v>
              </c:pt>
              <c:pt idx="1">
                <c:v>5736</c:v>
              </c:pt>
              <c:pt idx="2">
                <c:v>5640</c:v>
              </c:pt>
              <c:pt idx="3">
                <c:v>7347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 b="1">
                  <a:solidFill>
                    <a:srgbClr val="0A0A0C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8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DD8CF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A0A0C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000000">
            <a:alpha val="0"/>
          </a:srgbClr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000000">
        <a:alpha val="0"/>
      </a:srgbClr>
    </a:solidFill>
    <a:ln xmlns:a="http://schemas.openxmlformats.org/drawingml/2006/main" w="0">
      <a:noFill/>
      <a:prstDash val="solid"/>
    </a:ln>
  </c:spPr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QuickEnrich</c:v>
          </c:tx>
          <c:spPr>
            <a:solidFill xmlns:a="http://schemas.openxmlformats.org/drawingml/2006/main">
              <a:srgbClr val="139A9A"/>
            </a:solidFill>
          </c:spPr>
          <c:cat>
            <c:strLit>
              <c:ptCount val="2"/>
              <c:pt idx="0">
                <c:v>LinkedIn → exact email</c:v>
              </c:pt>
              <c:pt idx="1">
                <c:v>Fresh domain → buyer + email</c:v>
              </c:pt>
            </c:strLit>
          </c:cat>
          <c:val>
            <c:numLit>
              <c:formatCode>$0.00</c:formatCode>
              <c:ptCount val="2"/>
              <c:pt idx="0">
                <c:v>14.25</c:v>
              </c:pt>
              <c:pt idx="1">
                <c:v>45</c:v>
              </c:pt>
            </c:numLit>
          </c:val>
        </c:ser>
        <c:ser>
          <c:idx val="1"/>
          <c:order val="1"/>
          <c:tx>
            <c:v>MoltSets</c:v>
          </c:tx>
          <c:spPr>
            <a:solidFill xmlns:a="http://schemas.openxmlformats.org/drawingml/2006/main">
              <a:srgbClr val="F4805D"/>
            </a:solidFill>
          </c:spPr>
          <c:cat>
            <c:strLit>
              <c:ptCount val="2"/>
              <c:pt idx="0">
                <c:v>LinkedIn → exact email</c:v>
              </c:pt>
              <c:pt idx="1">
                <c:v>Fresh domain → buyer + email</c:v>
              </c:pt>
            </c:strLit>
          </c:cat>
          <c:val>
            <c:numLit>
              <c:formatCode>$0.00</c:formatCode>
              <c:ptCount val="2"/>
              <c:pt idx="0">
                <c:v>14.08</c:v>
              </c:pt>
              <c:pt idx="1">
                <c:v>46.86</c:v>
              </c:pt>
            </c:numLit>
          </c:val>
        </c:ser>
        <c:ser>
          <c:idx val="2"/>
          <c:order val="2"/>
          <c:tx>
            <c:v>GetLeads</c:v>
          </c:tx>
          <c:spPr>
            <a:solidFill xmlns:a="http://schemas.openxmlformats.org/drawingml/2006/main">
              <a:srgbClr val="29A329"/>
            </a:solidFill>
          </c:spPr>
          <c:cat>
            <c:strLit>
              <c:ptCount val="2"/>
              <c:pt idx="0">
                <c:v>LinkedIn → exact email</c:v>
              </c:pt>
              <c:pt idx="1">
                <c:v>Fresh domain → buyer + email</c:v>
              </c:pt>
            </c:strLit>
          </c:cat>
          <c:val>
            <c:numLit>
              <c:formatCode>$0.00</c:formatCode>
              <c:ptCount val="2"/>
              <c:pt idx="0">
                <c:v>89.95</c:v>
              </c:pt>
              <c:pt idx="1">
                <c:v>297.6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 b="1">
                  <a:solidFill>
                    <a:srgbClr val="0A0A0C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8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DD8CF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A0A0C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000000">
            <a:alpha val="0"/>
          </a:srgbClr>
        </a:solidFill>
        <a:ln xmlns:a="http://schemas.openxmlformats.org/drawingml/2006/main" w="0">
          <a:noFill/>
          <a:prstDash val="solid"/>
        </a:ln>
      </c:spPr>
    </c:plotArea>
    <c:plotVisOnly val="1"/>
  </c:chart>
  <c:spPr>
    <a:solidFill xmlns:a="http://schemas.openxmlformats.org/drawingml/2006/main">
      <a:srgbClr val="000000">
        <a:alpha val="0"/>
      </a:srgbClr>
    </a:solidFill>
    <a:ln xmlns:a="http://schemas.openxmlformats.org/drawingml/2006/main" w="0">
      <a:noFill/>
      <a:prstDash val="solid"/>
    </a:ln>
  </c:spPr>
</c:chartSpace>
</file>

<file path=ppt/slides/charts/chart5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QuickEnrich alone</c:v>
          </c:tx>
          <c:spPr>
            <a:solidFill xmlns:a="http://schemas.openxmlformats.org/drawingml/2006/main">
              <a:srgbClr val="139A9A"/>
            </a:solidFill>
          </c:spPr>
          <c:cat>
            <c:strLit>
              <c:ptCount val="4"/>
              <c:pt idx="0">
                <c:v>LinkedIn → exact email</c:v>
              </c:pt>
              <c:pt idx="1">
                <c:v>Email → exact LinkedIn</c:v>
              </c:pt>
              <c:pt idx="2">
                <c:v>Fresh business domain</c:v>
              </c:pt>
              <c:pt idx="3">
                <c:v>Known company → buyer + email</c:v>
              </c:pt>
            </c:strLit>
          </c:cat>
          <c:val>
            <c:numLit>
              <c:formatCode>0.0"%"</c:formatCode>
              <c:ptCount val="4"/>
              <c:pt idx="0">
                <c:v>69.47</c:v>
              </c:pt>
              <c:pt idx="1">
                <c:v>71.24</c:v>
              </c:pt>
              <c:pt idx="2">
                <c:v>22</c:v>
              </c:pt>
              <c:pt idx="3">
                <c:v>59.47</c:v>
              </c:pt>
            </c:numLit>
          </c:val>
        </c:ser>
        <c:ser>
          <c:idx val="1"/>
          <c:order val="1"/>
          <c:tx>
            <c:v>QuickEnrich + MoltSets</c:v>
          </c:tx>
          <c:spPr>
            <a:solidFill xmlns:a="http://schemas.openxmlformats.org/drawingml/2006/main">
              <a:srgbClr val="F4805D"/>
            </a:solidFill>
          </c:spPr>
          <c:cat>
            <c:strLit>
              <c:ptCount val="4"/>
              <c:pt idx="0">
                <c:v>LinkedIn → exact email</c:v>
              </c:pt>
              <c:pt idx="1">
                <c:v>Email → exact LinkedIn</c:v>
              </c:pt>
              <c:pt idx="2">
                <c:v>Fresh business domain</c:v>
              </c:pt>
              <c:pt idx="3">
                <c:v>Known company → buyer + email</c:v>
              </c:pt>
            </c:strLit>
          </c:cat>
          <c:val>
            <c:numLit>
              <c:formatCode>0.0"%"</c:formatCode>
              <c:ptCount val="4"/>
              <c:pt idx="0">
                <c:v>83.62</c:v>
              </c:pt>
              <c:pt idx="1">
                <c:v>88.68</c:v>
              </c:pt>
              <c:pt idx="2">
                <c:v>27.7</c:v>
              </c:pt>
              <c:pt idx="3">
                <c:v>76.93</c:v>
              </c:pt>
            </c:numLit>
          </c:val>
        </c:ser>
        <c:ser>
          <c:idx val="2"/>
          <c:order val="2"/>
          <c:tx>
            <c:v>All three</c:v>
          </c:tx>
          <c:spPr>
            <a:solidFill xmlns:a="http://schemas.openxmlformats.org/drawingml/2006/main">
              <a:srgbClr val="14233B"/>
            </a:solidFill>
          </c:spPr>
          <c:cat>
            <c:strLit>
              <c:ptCount val="4"/>
              <c:pt idx="0">
                <c:v>LinkedIn → exact email</c:v>
              </c:pt>
              <c:pt idx="1">
                <c:v>Email → exact LinkedIn</c:v>
              </c:pt>
              <c:pt idx="2">
                <c:v>Fresh business domain</c:v>
              </c:pt>
              <c:pt idx="3">
                <c:v>Known company → buyer + email</c:v>
              </c:pt>
            </c:strLit>
          </c:cat>
          <c:val>
            <c:numLit>
              <c:formatCode>0.0"%"</c:formatCode>
              <c:ptCount val="4"/>
              <c:pt idx="0">
                <c:v>86.95</c:v>
              </c:pt>
              <c:pt idx="1">
                <c:v>90.52</c:v>
              </c:pt>
              <c:pt idx="2">
                <c:v>29</c:v>
              </c:pt>
              <c:pt idx="3">
                <c:v>93.73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900" b="1">
                  <a:solidFill>
                    <a:srgbClr val="0A0A0C"/>
                  </a:solidFill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58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DDD8CF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0">
            <a:noFill/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A0A0C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000000">
            <a:alpha val="0"/>
          </a:srgbClr>
        </a:solidFill>
        <a:ln xmlns:a="http://schemas.openxmlformats.org/drawingml/2006/main" w="0">
          <a:noFill/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975">
              <a:solidFill>
                <a:srgbClr val="66666D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000000">
        <a:alpha val="0"/>
      </a:srgbClr>
    </a:solidFill>
    <a:ln xmlns:a="http://schemas.openxmlformats.org/drawingml/2006/main" w="0">
      <a:noFill/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555940818a48f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e40c459d044bc3"/>
          <a:stretch xmlns:a="http://schemas.openxmlformats.org/drawingml/2006/main"/>
        </p:blipFill>
        <p:spPr>
          <a:xfrm xmlns:a="http://schemas.openxmlformats.org/drawingml/2006/main">
            <a:off x="685800" y="361950"/>
            <a:ext cx="1066800" cy="53340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51F3D9-BFE3-49CC-81FB-B82CF08AA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953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INDEPENDENT FIELD TEST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BEBBCB-8407-4D66-966A-9DFCDE4DD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6191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31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THE BEST “UNLIMITED”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9EEBC5-5F58-499D-9AB1-DAE18F010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581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3600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B2B DATA PROVIDER?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08865A-9004-423F-93E3-CE8A66578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00300"/>
            <a:ext cx="514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2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30,000 provider calls • 30,000 BounceBan checks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CC3134-E797-4420-87A6-992BDAC2E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76550"/>
            <a:ext cx="476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5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The $497 option does not win.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648b5cc0d94251"/>
          <a:stretch xmlns:a="http://schemas.openxmlformats.org/drawingml/2006/main"/>
        </p:blipFill>
        <p:spPr>
          <a:xfrm xmlns:a="http://schemas.openxmlformats.org/drawingml/2006/main">
            <a:off x="5619750" y="1079298"/>
            <a:ext cx="5905500" cy="3346854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2F27DF-D16D-4A71-B57B-7E570DBE1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965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d3999009474f01"/>
          <a:stretch xmlns:a="http://schemas.openxmlformats.org/drawingml/2006/main"/>
        </p:blipFill>
        <p:spPr>
          <a:xfrm xmlns:a="http://schemas.openxmlformats.org/drawingml/2006/main">
            <a:off x="1533525" y="5229580"/>
            <a:ext cx="1562100" cy="323140"/>
          </a:xfrm>
          <a:prstGeom xmlns:a="http://schemas.openxmlformats.org/drawingml/2006/main" prst="rect">
            <a:avLst/>
          </a:prstGeom>
        </p:spPr>
      </p:pic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3e2eb3a12a4329"/>
          <a:stretch xmlns:a="http://schemas.openxmlformats.org/drawingml/2006/main"/>
        </p:blipFill>
        <p:spPr>
          <a:xfrm xmlns:a="http://schemas.openxmlformats.org/drawingml/2006/main">
            <a:off x="5143500" y="5210175"/>
            <a:ext cx="361950" cy="3619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5851DE-FC8E-49CD-81BD-069BAF899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5200650"/>
            <a:ext cx="1333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7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fd1dd652fe4216"/>
          <a:stretch xmlns:a="http://schemas.openxmlformats.org/drawingml/2006/main"/>
        </p:blipFill>
        <p:spPr>
          <a:xfrm xmlns:a="http://schemas.openxmlformats.org/drawingml/2006/main">
            <a:off x="8858250" y="5210175"/>
            <a:ext cx="361950" cy="3619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ABFFDF-3F58-454D-A160-EC56D4E32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5200650"/>
            <a:ext cx="1371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7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D10A03-6009-44E7-B0FC-05FB108DF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7912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10,000 CALLS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30C4D9-7BBC-4BFC-A2BD-E7E5B7499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7912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10,000 CALLS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143D976-1FA2-4184-BC5E-7EFB0D0D5E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79120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10,000 CALLS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9AA7898-74A9-4EC9-8759-5C41842B6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6191250"/>
            <a:ext cx="1485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AUG 2026</a:t>
            </a:r>
          </a:p>
        </p:txBody>
      </p:sp>
    </p:spTree>
    <p:extLst>
      <p:ext uri="{BB962C8B-B14F-4D97-AF65-F5344CB8AC3E}">
        <p14:creationId xmlns:p14="http://schemas.microsoft.com/office/powerpoint/2010/main" val="186088931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dd78a54c5a402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3C4146-B7B5-4BE8-B40F-7EE14CB53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F80A10-7046-4B96-9374-954979DF2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10</a:t>
            </a:r>
          </a:p>
        </p:txBody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f56f909a6a46de"/>
          <a:stretch xmlns:a="http://schemas.openxmlformats.org/drawingml/2006/main"/>
        </p:blipFill>
        <p:spPr>
          <a:xfrm xmlns:a="http://schemas.openxmlformats.org/drawingml/2006/main">
            <a:off x="10498853" y="190500"/>
            <a:ext cx="871695" cy="1143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B053D1-FF52-4BD0-BF74-206E05CD7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 fills more fields. GetLeads activates more.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B81C8F-38F4-4FD1-828E-3795C5B9B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Measured field fill and documented product breadth are scored separately.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B18B9C-6DE4-4BBA-98BE-A8F655585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361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33B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4233B"/>
                </a:solidFill>
                <a:latin typeface="Inter"/>
                <a:ea typeface="Inter"/>
                <a:cs typeface="Inter"/>
              </a:rPr>
              <a:t>MEASURED PROFILE-FIELD FILL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612CFC-5DC6-456E-ACD8-B8236DC48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1935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acadebdbe54118"/>
          <a:stretch xmlns:a="http://schemas.openxmlformats.org/drawingml/2006/main"/>
        </p:blipFill>
        <p:spPr>
          <a:xfrm xmlns:a="http://schemas.openxmlformats.org/drawingml/2006/main">
            <a:off x="827005" y="2352675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9AED42-994C-439C-B004-E24D78133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286000"/>
            <a:ext cx="39814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ECACCE-DCDB-43B7-B7DB-5886B0DD8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286000"/>
            <a:ext cx="2914421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5C96EB-1DFD-48DC-BBD3-14D9B63A3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621" y="235267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54.9%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B07C53E-1463-4937-A939-DBD18D498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9fdb2613f241bb"/>
          <a:stretch xmlns:a="http://schemas.openxmlformats.org/drawingml/2006/main"/>
        </p:blipFill>
        <p:spPr>
          <a:xfrm xmlns:a="http://schemas.openxmlformats.org/drawingml/2006/main">
            <a:off x="819150" y="330517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9E9C3C5-68DA-4A94-BFD3-8FEBD3E9D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295650"/>
            <a:ext cx="108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AB3B95B-7092-4A27-858B-7929CEB1B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238500"/>
            <a:ext cx="39814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99FAE8-A87A-43FC-8C69-F82593972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238500"/>
            <a:ext cx="337627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35D4048-5BF0-447C-AF3B-ECA6506EC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8470" y="330517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63.6%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A37A5A-EC3B-4570-B89F-66422A9B5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5eda308e504e99"/>
          <a:stretch xmlns:a="http://schemas.openxmlformats.org/drawingml/2006/main"/>
        </p:blipFill>
        <p:spPr>
          <a:xfrm xmlns:a="http://schemas.openxmlformats.org/drawingml/2006/main">
            <a:off x="819150" y="425767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6A6A5BB-E31C-458E-BC43-67D5C43C3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248150"/>
            <a:ext cx="108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E46A2D6-8B5B-419F-832F-FA260B7E6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191000"/>
            <a:ext cx="398145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729002-2595-4DB5-9C37-13EE38FDF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191000"/>
            <a:ext cx="2983433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B569F53-4D00-4B9C-8A10-5282882FC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5633" y="425767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56.2%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6A6F699-7A78-4E3A-916C-9FD4E03A2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790700"/>
            <a:ext cx="3810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A3D923A-0988-49F1-AAB0-328F4DA43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962150"/>
            <a:ext cx="6667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7E22B4A-91AA-4942-866C-D47782D19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162175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5 / 6</a:t>
            </a:r>
          </a:p>
        </p:txBody>
      </p:sp>
      <p:pic>
        <p:nvPicPr>
          <p:cNvPr id="7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14e98ed6094d77"/>
          <a:stretch xmlns:a="http://schemas.openxmlformats.org/drawingml/2006/main"/>
        </p:blipFill>
        <p:spPr>
          <a:xfrm xmlns:a="http://schemas.openxmlformats.org/drawingml/2006/main">
            <a:off x="8485105" y="1971675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DF9FEB4-7EE4-427A-A11A-E3A46F955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26695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No dedicated visitor product found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BD4B4A0-3145-4585-8AA8-0E687D02F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990850"/>
            <a:ext cx="3810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1D5A5AE-5F03-429D-BF00-AE59A68AC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162300"/>
            <a:ext cx="6667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6ABDB17-5AB7-4F8B-ACC8-70256769B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362325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6 / 6</a:t>
            </a:r>
          </a:p>
        </p:txBody>
      </p:sp>
      <p:pic>
        <p:nvPicPr>
          <p:cNvPr id="7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6d5653aeca410c"/>
          <a:stretch xmlns:a="http://schemas.openxmlformats.org/drawingml/2006/main"/>
        </p:blipFill>
        <p:spPr>
          <a:xfrm xmlns:a="http://schemas.openxmlformats.org/drawingml/2006/main">
            <a:off x="8477250" y="31718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235F1D5-5D6D-4C7C-8816-FAC335B4E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143250"/>
            <a:ext cx="2114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A80DAE9-8616-43DA-A8B7-5E20FED6F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46710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Visitors + ad identity workflows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89037A6-0182-4933-82EB-79FD2AF4C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191000"/>
            <a:ext cx="3810000" cy="9906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D9E95BE-5297-4C66-830E-9DED427DD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4362450"/>
            <a:ext cx="666750" cy="6667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1AB0C51-65F2-4B77-8B7D-E5DD2C5B6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4562475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6 / 6</a:t>
            </a:r>
          </a:p>
        </p:txBody>
      </p:sp>
      <p:pic>
        <p:nvPicPr>
          <p:cNvPr id="8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8ac9229da24616"/>
          <a:stretch xmlns:a="http://schemas.openxmlformats.org/drawingml/2006/main"/>
        </p:blipFill>
        <p:spPr>
          <a:xfrm xmlns:a="http://schemas.openxmlformats.org/drawingml/2006/main">
            <a:off x="8477250" y="437197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135C81D-5F19-4DE4-9833-3834B1BAA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343400"/>
            <a:ext cx="2114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C6E92CB-022F-44D8-AEE9-7D092CA30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667250"/>
            <a:ext cx="2476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Visitors + monitoring + followers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83F0354-F93C-4F48-AADC-6CA8347C7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4950"/>
            <a:ext cx="10572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Checklist: people search • company data • phone • signals • website visitors • agent/developer access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EF69FC5-DBAB-40AC-8DED-7B2B36ACC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10,000 attempts make the output difference tangible.</a:t>
            </a:r>
          </a:p>
        </p:txBody>
      </p:sp>
    </p:spTree>
    <p:extLst>
      <p:ext uri="{BB962C8B-B14F-4D97-AF65-F5344CB8AC3E}">
        <p14:creationId xmlns:p14="http://schemas.microsoft.com/office/powerpoint/2010/main" val="124711873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70c9a5ed1a4a0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B47EAB-E9D4-4CCB-92EF-B726DB396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A305A1-6A2A-48EF-8A11-8EB8240B5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11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e463d76b5b4bde"/>
          <a:stretch xmlns:a="http://schemas.openxmlformats.org/drawingml/2006/main"/>
        </p:blipFill>
        <p:spPr>
          <a:xfrm xmlns:a="http://schemas.openxmlformats.org/drawingml/2006/main">
            <a:off x="10363200" y="213752"/>
            <a:ext cx="1143000" cy="109649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17EB97-30F6-4F23-9B8E-C73BD50C5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What 10,000 attempts actually produce.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5F34EC-4D15-48DA-8421-A55ADF99C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Expected usable outputs if the benchmark rate holds. These are not vendor database-size claims.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685800" y="1600200"/>
          <a:ext xmlns:a="http://schemas.openxmlformats.org/drawingml/2006/main" cx="10572750" cy="3695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d0c8236fe844875"/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ACDF96-160A-4365-B9E9-F356DC487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549592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e9893e190e4ca2"/>
          <a:stretch xmlns:a="http://schemas.openxmlformats.org/drawingml/2006/main"/>
        </p:blipFill>
        <p:spPr>
          <a:xfrm xmlns:a="http://schemas.openxmlformats.org/drawingml/2006/main">
            <a:off x="3455905" y="5429250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6B132E-752D-4431-AEBB-39FFDDFE3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549592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f8640831d744db"/>
          <a:stretch xmlns:a="http://schemas.openxmlformats.org/drawingml/2006/main"/>
        </p:blipFill>
        <p:spPr>
          <a:xfrm xmlns:a="http://schemas.openxmlformats.org/drawingml/2006/main">
            <a:off x="5295900" y="542925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06621F-ED93-43AE-84AA-D0CE0BFA1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419725"/>
            <a:ext cx="1219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45B7D3-E8AC-4A5F-8F44-9B93A3C79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549592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d68ddbc8ff4b87"/>
          <a:stretch xmlns:a="http://schemas.openxmlformats.org/drawingml/2006/main"/>
        </p:blipFill>
        <p:spPr>
          <a:xfrm xmlns:a="http://schemas.openxmlformats.org/drawingml/2006/main">
            <a:off x="7143750" y="542925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9803D9-CFCB-4F01-BFE7-8050079A9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5419725"/>
            <a:ext cx="1219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EC29DDB-34EA-40A9-9A9C-4621C3CEC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‘Unlimited’ means three completely different things at checkout.</a:t>
            </a:r>
          </a:p>
        </p:txBody>
      </p:sp>
    </p:spTree>
    <p:extLst>
      <p:ext uri="{BB962C8B-B14F-4D97-AF65-F5344CB8AC3E}">
        <p14:creationId xmlns:p14="http://schemas.microsoft.com/office/powerpoint/2010/main" val="93269380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5c0c96904149b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C58B3F-1E4B-423B-B6DC-52A70B7B7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1A1643-D1BF-44BF-A434-E6239E072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12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5E1289-5575-4659-B3BD-BF2552F45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‘Unlimited’ has three different ceilings.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0E103F-94E7-493F-8EF9-8B47D89F8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Compare the constraint that actually stops work: credits, rolling pools, or fair-use capacity.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CB7C355-C8BC-4535-9D70-D56762490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3143250" cy="40005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108af26e87428b"/>
          <a:stretch xmlns:a="http://schemas.openxmlformats.org/drawingml/2006/main"/>
        </p:blipFill>
        <p:spPr>
          <a:xfrm xmlns:a="http://schemas.openxmlformats.org/drawingml/2006/main">
            <a:off x="1476375" y="1838680"/>
            <a:ext cx="1562100" cy="32314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92F1B0-1F1D-4F58-9D81-00E524998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43150"/>
            <a:ext cx="2762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3C05F9-A7E3-4F7E-B19E-ADCE2264A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71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$29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7724F29-1BF0-48CF-A508-862014C94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53365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1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6,000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E387F5-F442-4B2B-B9E3-94DDAC8B6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33700"/>
            <a:ext cx="2705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shared credits / month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4D775C-5135-4705-B09A-020DEE970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352800"/>
            <a:ext cx="2705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E2EE531-E234-4639-AE05-FFBB63D08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242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$99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D49510D-8CCD-412A-AF03-98374DAB9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48615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1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25,000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ABA12C-7BCD-4DB8-85EE-B5ED359F1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86200"/>
            <a:ext cx="2705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API credits + unlimited web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C92FB87-02A9-4E84-BCA6-28F9A04D7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305300"/>
            <a:ext cx="2705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52F7B1-32BD-457D-966E-67C5CE4C0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476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$399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FE0515-988E-402C-BCB6-E24E2D2D2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43865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1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UNMETERED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93BA6F5-19BB-4160-9D5A-C68556EB8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838700"/>
            <a:ext cx="2705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API credits · 6,000 RPM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7380C68-27F8-46C0-BAEB-EBC510D09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1619250"/>
            <a:ext cx="3143250" cy="40005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pic>
        <p:nvPicPr>
          <p:cNvPr id="7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ed1efa70e14147"/>
          <a:stretch xmlns:a="http://schemas.openxmlformats.org/drawingml/2006/main"/>
        </p:blipFill>
        <p:spPr>
          <a:xfrm xmlns:a="http://schemas.openxmlformats.org/drawingml/2006/main">
            <a:off x="4991100" y="1819275"/>
            <a:ext cx="361950" cy="361950"/>
          </a:xfrm>
          <a:prstGeom xmlns:a="http://schemas.openxmlformats.org/drawingml/2006/main" prst="rect">
            <a:avLst/>
          </a:prstGeom>
        </p:spPr>
      </p:pic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6C4B88E-56B3-43D7-909D-94F6873CC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1885950"/>
            <a:ext cx="1333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7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A5890F2-4FF4-478A-8729-16BBB5FED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343150"/>
            <a:ext cx="2762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A5AB0B7-CB6B-471F-90F8-A8457292B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571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$27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8BD92B5-0B4C-4F94-BA1D-81927912C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53365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7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7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10.8K / 21.7K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031F1E4-7BA9-4EA2-AA33-815BC6C24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933700"/>
            <a:ext cx="2705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search / enrich · avg month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C26C5F0-456E-458C-92B5-E728DFE56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352800"/>
            <a:ext cx="2705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BB5CB6E-4F13-486D-A59D-160A342CB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5242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$97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8DE55A5-A4D7-4A8A-9EDB-5C84C1D8B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48615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7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7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162.5K / 325K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CCCDB53-A871-4C78-8B78-040B73067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886200"/>
            <a:ext cx="2705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search / enrich · avg month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E342140-F9A8-4445-B2DE-A8989E8DA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305300"/>
            <a:ext cx="2705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CD97E77-1817-4CFA-AB55-BEC53202E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476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$997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C86E36C-C38B-4B35-88B4-C7F9A4D20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43865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7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7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1.95M / 3.90M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0F26913-573F-4398-B069-70D90BCBD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838700"/>
            <a:ext cx="2705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search / enrich · avg month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996B564-F7CE-4073-9F3C-BE5B3CA58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619250"/>
            <a:ext cx="3143250" cy="4000500"/>
          </a:xfrm>
          <a:prstGeom xmlns:a="http://schemas.openxmlformats.org/drawingml/2006/main" prst="roundRect">
            <a:avLst>
              <a:gd name="adj" fmla="val 606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pic>
        <p:nvPicPr>
          <p:cNvPr id="8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710868fe0d4d00"/>
          <a:stretch xmlns:a="http://schemas.openxmlformats.org/drawingml/2006/main"/>
        </p:blipFill>
        <p:spPr>
          <a:xfrm xmlns:a="http://schemas.openxmlformats.org/drawingml/2006/main">
            <a:off x="8610600" y="1819275"/>
            <a:ext cx="361950" cy="361950"/>
          </a:xfrm>
          <a:prstGeom xmlns:a="http://schemas.openxmlformats.org/drawingml/2006/main" prst="rect">
            <a:avLst/>
          </a:prstGeom>
        </p:spPr>
      </p:pic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80E9915-C541-4250-A5A9-65B69A392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885950"/>
            <a:ext cx="1371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7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8BC75B8-5C01-44AF-AD9D-547492E2C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343150"/>
            <a:ext cx="27622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4F0D403-8209-4400-8ED9-9C6B1FBD7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571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FREE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5331573-2324-45E3-B7E1-CF2883885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3365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1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1,000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367DB23-EE84-465F-A3BD-601F27B52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933700"/>
            <a:ext cx="2705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credits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2DA3993-91DB-495F-81AF-D7C461B31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352800"/>
            <a:ext cx="2705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6BBEED3-E9BF-49BA-9614-DA43CE08E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5242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$249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ECB827F-B3EA-4B84-AB91-534A8F0EF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48615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1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6M / MONTH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2D7BED7-453B-4BC0-BBAB-0DFB3F5EA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886200"/>
            <a:ext cx="2705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conditional partner plan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DBD187C-B82B-423D-A177-043378EE7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305300"/>
            <a:ext cx="27051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BF2EC24-0075-4740-A464-5CF0AC37C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476750"/>
            <a:ext cx="723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$497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0A8F405-A544-41C6-ACB6-0EF91A253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438650"/>
            <a:ext cx="2019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1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6M / MONTH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F34A80E-FFF7-4B5C-A13A-7A6A8803B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838700"/>
            <a:ext cx="2705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standard · 500K / day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7CE1853-DCBF-4C60-9C1E-660CC8462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MoltSets uses rolling 5-hour + weekly pools. GetLeads defaults to 100 RPM and 50K rows/export. BounceBan API is paid verification, not unlimited.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AC0018E-2645-43F7-9E22-27A6A4B77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MoltSets counts both returned records and every API call.</a:t>
            </a:r>
          </a:p>
        </p:txBody>
      </p:sp>
    </p:spTree>
    <p:extLst>
      <p:ext uri="{BB962C8B-B14F-4D97-AF65-F5344CB8AC3E}">
        <p14:creationId xmlns:p14="http://schemas.microsoft.com/office/powerpoint/2010/main" val="1455589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3e4f844a7a438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097B8E-5A10-4054-B809-5E6874EBF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7CC1C9-6273-40FD-8903-598D65A3C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21D458-2807-4015-B13E-D23FE79F5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The first limit you hit is the real plan limit.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D0C417-C889-4EBF-9C83-8BCA897A8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MoltSets counts returned records and every API call. QuickEnrich and GetLeads throttle differently.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C4A8D3-50C9-4443-86BD-FF9DE66B2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7124700" cy="400050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69430E-843B-405A-91E8-F905DE049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790700"/>
            <a:ext cx="3714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MOLTSETS · ROLLING LIMITS PER API KEY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43C1A6-5E7D-4430-9D46-DC93BCBC9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1771650"/>
            <a:ext cx="2343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A call with no result still counts.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35ED6A8-9F14-498D-9C13-3FCDCCAFE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14550"/>
            <a:ext cx="6705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BFEC20-60B7-405D-A043-5CBC357A5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266950"/>
            <a:ext cx="647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PLAN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646EF5-A89C-4306-ACF2-8B810E0F2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669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SEARCH / 5 HOURS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BE1F36-C5AE-4B5F-BC9A-5482EB757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26695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SEARCH / WEEK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19E380-CCA0-42AA-AB03-F9463D51B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2669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ENRICH / 5 HOURS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6935302-4241-4220-A1D9-2BD9FEA27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26695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ENRICH / WEEK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67EAE5-47EF-499B-8FDB-D5FE4C514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09850"/>
            <a:ext cx="67246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AF8F4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3B0CE9-49BE-477E-AD76-3DCD4C467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819400"/>
            <a:ext cx="68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$27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E4A7C2-48C7-4F2A-A54D-7EC87B593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7241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500 rec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3CEA0E-1063-4858-B02C-8C776C156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009900"/>
            <a:ext cx="1581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2.5K calls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886133-4ACA-40CC-8CD3-DD33646B6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00350"/>
            <a:ext cx="1009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2.5K rec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DDC8AE0-62AA-4737-9845-78869AFAF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241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1K rec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3AFA629-E068-4EFF-9F78-B595C16E5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009900"/>
            <a:ext cx="1581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5K calls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95F363C-EB73-4B74-A32D-EAD9351B34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800350"/>
            <a:ext cx="1200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5K rec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3FF19C7-B675-4272-9997-FEC1E7666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86150"/>
            <a:ext cx="67246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0EA"/>
          </a:solidFill>
          <a:ln xmlns:a="http://schemas.openxmlformats.org/drawingml/2006/main" w="19050">
            <a:solidFill>
              <a:srgbClr val="F4805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449022C-7597-407C-8778-CDD225CF7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695700"/>
            <a:ext cx="68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$97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CB43D81-85CC-4273-A8DA-D579C3A32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6004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7.5K rec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AB66E7F-7474-4506-BB0E-779C44E0C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886200"/>
            <a:ext cx="1581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37.5K calls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5AA7B1C-5EA3-4D68-A3B0-2E061E9E3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676650"/>
            <a:ext cx="1009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37.5K rec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C3D9760-C3C1-4901-885C-81E474478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004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15K rec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4140025-E7B2-4952-8A05-84DBFAB60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886200"/>
            <a:ext cx="1581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75K calls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634CDE5-5734-4D45-8FB6-AF82118EA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676650"/>
            <a:ext cx="1200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75K rec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5C13485-17A6-4BEB-A6EA-E6F885AE4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62450"/>
            <a:ext cx="672465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AF8F4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0D52E2F-E077-4598-9804-4C24593E6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572000"/>
            <a:ext cx="68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$997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4573CF3-E79D-4F60-9155-43B95F0C2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4767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90K rec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99CA1B7-6552-4A78-BC1C-F67D3FBA5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762500"/>
            <a:ext cx="1581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450K calls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7BC0587-67BE-43DE-9A3E-D11B2E505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552950"/>
            <a:ext cx="1009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450K rec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B5F0D3B-F976-43F3-A221-C85C82F76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4767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180K rec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20B7B1A-86CC-4190-B80D-30BC34730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762500"/>
            <a:ext cx="1581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900K calls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15631BA-0EFD-4316-B899-DFE09FE49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552950"/>
            <a:ext cx="1200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900K rec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183C080-B10C-4CA2-9742-A80864B4A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619250"/>
            <a:ext cx="3409950" cy="1847850"/>
          </a:xfrm>
          <a:prstGeom xmlns:a="http://schemas.openxmlformats.org/drawingml/2006/main" prst="roundRect">
            <a:avLst>
              <a:gd name="adj" fmla="val 9278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19050">
            <a:solidFill>
              <a:srgbClr val="139A9A"/>
            </a:solidFill>
            <a:prstDash val="solid"/>
          </a:ln>
        </p:spPr>
      </p:sp>
      <p:pic>
        <p:nvPicPr>
          <p:cNvPr id="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3896604aca445b"/>
          <a:stretch xmlns:a="http://schemas.openxmlformats.org/drawingml/2006/main"/>
        </p:blipFill>
        <p:spPr>
          <a:xfrm xmlns:a="http://schemas.openxmlformats.org/drawingml/2006/main">
            <a:off x="9020175" y="1791055"/>
            <a:ext cx="1562100" cy="323140"/>
          </a:xfrm>
          <a:prstGeom xmlns:a="http://schemas.openxmlformats.org/drawingml/2006/main" prst="rect">
            <a:avLst/>
          </a:prstGeom>
        </p:spPr>
      </p:pic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EE22E6E-DA99-49E2-BA9B-A0433E486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24790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API THROTTLE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9AC5304-2334-4AF0-9CF1-9B10D753D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1460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7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$399 plan: 6,000 RPM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05A5648-8118-464B-BDF8-132B840B8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89560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Other plans: 120–1,000 RPM by endpoint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05C9C4E-D09A-40F8-BE83-91F1009EA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16230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FAQ conflict: 500 RPM. Live headers win.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3C521BE-3AD3-460E-BF19-A4F8E876B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638550"/>
            <a:ext cx="3409950" cy="1981200"/>
          </a:xfrm>
          <a:prstGeom xmlns:a="http://schemas.openxmlformats.org/drawingml/2006/main" prst="roundRect">
            <a:avLst>
              <a:gd name="adj" fmla="val 8654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19050">
            <a:solidFill>
              <a:srgbClr val="29A329"/>
            </a:solidFill>
            <a:prstDash val="solid"/>
          </a:ln>
        </p:spPr>
      </p:sp>
      <p:pic>
        <p:nvPicPr>
          <p:cNvPr id="10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eff14319e641ad"/>
          <a:stretch xmlns:a="http://schemas.openxmlformats.org/drawingml/2006/main"/>
        </p:blipFill>
        <p:spPr>
          <a:xfrm xmlns:a="http://schemas.openxmlformats.org/drawingml/2006/main">
            <a:off x="8877300" y="3790950"/>
            <a:ext cx="361950" cy="361950"/>
          </a:xfrm>
          <a:prstGeom xmlns:a="http://schemas.openxmlformats.org/drawingml/2006/main" prst="rect">
            <a:avLst/>
          </a:prstGeom>
        </p:spPr>
      </p:pic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9AB079F-126C-40E2-8E66-334DFB87F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905250"/>
            <a:ext cx="1371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7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C675848-3D1D-49CD-90D8-89E737BCA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26720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DEFAULT ACCOUNT LIMITS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F8597E4-0F65-4E0C-9847-59D4662E9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53390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1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100 RPM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6929C80-ECE8-4A34-B735-F0C52F40D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4610100"/>
            <a:ext cx="1466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100 items / batch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C6AF1EE4-6EB6-431E-A3A1-8E5D69F76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9911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500K/day · 6M/month · 50K/export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4AEBB8C-6B86-4584-B994-0A9020ACA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529590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Live: 390,577 used · 5,609,423 left this month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6177FE5-334B-4C1C-9E32-0D1562981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4233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14233B"/>
                </a:solidFill>
                <a:latin typeface="Inter"/>
                <a:ea typeface="Inter"/>
                <a:cs typeface="Inter"/>
              </a:rPr>
              <a:t>Capacity rule: size the first provider for the full input list; size later providers only for expected misses.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9910509B-26A7-4F1F-9D0C-9B827B8B6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Price per usable result flips as utilization rises.</a:t>
            </a:r>
          </a:p>
        </p:txBody>
      </p:sp>
    </p:spTree>
    <p:extLst>
      <p:ext uri="{BB962C8B-B14F-4D97-AF65-F5344CB8AC3E}">
        <p14:creationId xmlns:p14="http://schemas.microsoft.com/office/powerpoint/2010/main" val="80223492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50dc6db6784a9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22C85E-AAD7-4957-AFC4-95E3E687E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0C6D9B-DB57-45A7-AF6E-B70C54D2E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14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3680352da24b64"/>
          <a:stretch xmlns:a="http://schemas.openxmlformats.org/drawingml/2006/main"/>
        </p:blipFill>
        <p:spPr>
          <a:xfrm xmlns:a="http://schemas.openxmlformats.org/drawingml/2006/main">
            <a:off x="10363200" y="254636"/>
            <a:ext cx="1143000" cy="1014727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6C05F9B-B1C8-4880-A2A8-F156A6D37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Value changes with volume.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9C71287-95B0-4E3C-9472-2DA97C2A7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Monthly subscription cost per 1,000 usable outputs at 10,000 attempts. Lower is better.</a:t>
            </a:r>
          </a:p>
        </p:txBody>
      </p:sp>
      <p:graphicFrame>
        <p:nvGraphicFramePr>
          <p:cNvPr id="32" name="Chart"/>
          <p:cNvGraphicFramePr/>
          <p:nvPr/>
        </p:nvGraphicFramePr>
        <p:xfrm>
          <a:off xmlns:a="http://schemas.openxmlformats.org/drawingml/2006/main" x="685800" y="1657350"/>
          <a:ext xmlns:a="http://schemas.openxmlformats.org/drawingml/2006/main" cx="7715250" cy="30289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88fffa1c1f846ea"/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CD5E8B-3315-42C8-9051-9E0F0F1A9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88632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db5ad364824d7e"/>
          <a:stretch xmlns:a="http://schemas.openxmlformats.org/drawingml/2006/main"/>
        </p:blipFill>
        <p:spPr>
          <a:xfrm xmlns:a="http://schemas.openxmlformats.org/drawingml/2006/main">
            <a:off x="2027155" y="4819650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D51A92-9315-4ACA-97B6-925D35600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88632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2d1815f6684bf0"/>
          <a:stretch xmlns:a="http://schemas.openxmlformats.org/drawingml/2006/main"/>
        </p:blipFill>
        <p:spPr>
          <a:xfrm xmlns:a="http://schemas.openxmlformats.org/drawingml/2006/main">
            <a:off x="3867150" y="481965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491229-AB43-4E04-A4D5-3E9584659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810125"/>
            <a:ext cx="1219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833659-18B6-4AA9-B31B-04D7B7329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488632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78bfc988d448c2"/>
          <a:stretch xmlns:a="http://schemas.openxmlformats.org/drawingml/2006/main"/>
        </p:blipFill>
        <p:spPr>
          <a:xfrm xmlns:a="http://schemas.openxmlformats.org/drawingml/2006/main">
            <a:off x="5715000" y="481965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D84B58-ED12-4002-BEC2-606B141EF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810125"/>
            <a:ext cx="1219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12671D4-5C31-4E9F-9A18-1509858BB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847850"/>
            <a:ext cx="2571750" cy="12573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C293E4-0204-4AF9-B26F-DF8C33703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0193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BEST AT 10,000 ATTEMPTS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DBAAC0-5AAA-4ADA-8C9B-5C661B413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32410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2550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$14.08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09E3FF9-C168-47B6-9B20-1935F6C9A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7813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MoltSets per 1,000 exact emails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6DC53E3-80E8-45FB-A3C7-0EA14BE81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3295650"/>
            <a:ext cx="2571750" cy="12573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B68BCCB-94D8-47E7-BBD5-6EF74CDC8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4671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AT 6 MILLION ATTEMPTS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FC7C267-EC52-45AA-9974-2A58D08D0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77190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21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$0.10 vs $0.15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CF305A-1A03-49C7-92D6-408F82EB8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2291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QuickEnrich vs GetLeads, exact email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0ED0C9B-7843-4FD2-B9B0-553A26FD2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762500"/>
            <a:ext cx="25717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Fresh-domain cost at 6M attempts: QuickEnrich $0.30 vs GetLeads $0.50 per 1,000 buyer emails.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AEAD606-1156-4D72-B541-41ACCEBF0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The third database adds major coverage on only one core job.</a:t>
            </a:r>
          </a:p>
        </p:txBody>
      </p:sp>
    </p:spTree>
    <p:extLst>
      <p:ext uri="{BB962C8B-B14F-4D97-AF65-F5344CB8AC3E}">
        <p14:creationId xmlns:p14="http://schemas.microsoft.com/office/powerpoint/2010/main" val="94615761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a65572817a4fd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08C3D6-9A0A-4700-99BA-AEFF34F52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9C26AD-A438-4DC0-BC8B-344CE7287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15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79BFEF-AF0D-4553-AD6C-F46E3038A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4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QuickEnrich + MoltSets captures most of the affordable lift.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5FBFB0-BB08-41A6-9EBC-670E2828F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The third provider is incremental for most jobs, but material for known-company buyer search.</a:t>
            </a:r>
          </a:p>
        </p:txBody>
      </p:sp>
      <p:graphicFrame>
        <p:nvGraphicFramePr>
          <p:cNvPr id="13" name="Chart"/>
          <p:cNvGraphicFramePr/>
          <p:nvPr/>
        </p:nvGraphicFramePr>
        <p:xfrm>
          <a:off xmlns:a="http://schemas.openxmlformats.org/drawingml/2006/main" x="685800" y="1600200"/>
          <a:ext xmlns:a="http://schemas.openxmlformats.org/drawingml/2006/main" cx="10572750" cy="4076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1232d4b772fb4f17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9240C5-47AD-473B-A687-B8C286A11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GetLeads belongs in one premium branch, not every waterfall.</a:t>
            </a:r>
          </a:p>
        </p:txBody>
      </p:sp>
    </p:spTree>
    <p:extLst>
      <p:ext uri="{BB962C8B-B14F-4D97-AF65-F5344CB8AC3E}">
        <p14:creationId xmlns:p14="http://schemas.microsoft.com/office/powerpoint/2010/main" val="44896847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8843f6d5c6463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1186C9-3B08-486E-9DFC-57C116A85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ED6CFAB-11D5-4A68-92F6-70D741DCB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16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24091173144c79"/>
          <a:stretch xmlns:a="http://schemas.openxmlformats.org/drawingml/2006/main"/>
        </p:blipFill>
        <p:spPr>
          <a:xfrm xmlns:a="http://schemas.openxmlformats.org/drawingml/2006/main">
            <a:off x="9593033" y="1447800"/>
            <a:ext cx="1330785" cy="21907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EB1CF6-22D6-48E7-8FC2-B77E5E9C2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4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 earns a branch when breadth replaces other tools.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D32808-9FC3-4126-9152-1E9BE4B15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This account’s live 6-million-row monthly ceiling is useful. Its measured raw-data lift is concentrated in one job.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2F2A9E-B032-42C1-9142-2FF5B3A23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628650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D712C2-C6A1-4F73-A3D6-5C2B5E320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81200"/>
            <a:ext cx="171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2400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+16.80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96AE133-F1DA-46A4-85C3-7922D8AD3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19812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5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Known-company buyer + email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A4FF69-BB71-4195-B75F-56B1F1444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4315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points after QuickEnrich + MoltSets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FCF4EA-D9FE-480D-BFFF-56582C688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628650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CDF6F8-6736-4537-86CA-19F168CF8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276600"/>
            <a:ext cx="171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2400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0.19 sec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5BD88E-7E02-4DD6-A28E-67ED97F13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2766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5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Fastest measured provider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83DD17-788D-4F98-B28F-1880A4A9F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363855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average median response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96A46D-0800-4338-990B-7E2C79A39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628650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4A1393B-F26D-4F1C-B074-3E95B6B59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72000"/>
            <a:ext cx="1714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2400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6 / 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C4C1712-E92C-46F1-B0AE-AC7B5AA77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5720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5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Visitors, monitoring, followers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287CF6-6727-4882-9A00-2688C12EC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493395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documented capability checklist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76ECE3-D87A-49F2-BB95-918039B71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676650"/>
            <a:ext cx="3790950" cy="1809750"/>
          </a:xfrm>
          <a:prstGeom xmlns:a="http://schemas.openxmlformats.org/drawingml/2006/main" prst="roundRect">
            <a:avLst>
              <a:gd name="adj" fmla="val 9474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19050">
            <a:solidFill>
              <a:srgbClr val="29A329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FC4BC0-BA9C-42FD-93B3-53F9C2FCF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867150"/>
            <a:ext cx="3238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PRICING REALITY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8CAC7C4-D00F-475E-834C-FE37FDC31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1719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6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$497 standard · $249 partner*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066BDB-C4FC-49DD-92BA-EA4323285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533900"/>
            <a:ext cx="3333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6M rows/month · 500K/day · 100 RPM default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B33E481-D513-4A6C-8509-11E1C874D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89585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Wallet: visitors 12.5¢/lead · monitoring 1.2¢/engager · followers $3.50/1K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555B4C-34A7-4706-895C-8A47036AD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7690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*Partner is conditional and requires two LinkedIn posts/month. Fresh-business lift after QuickEnrich + MoltSets was only +1.3 points.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92D0D23-712E-412D-AFD0-7CBB8D513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The optimal stack changes at five budget levels.</a:t>
            </a:r>
          </a:p>
        </p:txBody>
      </p:sp>
    </p:spTree>
    <p:extLst>
      <p:ext uri="{BB962C8B-B14F-4D97-AF65-F5344CB8AC3E}">
        <p14:creationId xmlns:p14="http://schemas.microsoft.com/office/powerpoint/2010/main" val="181324371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3245aa105c436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1ADDD5-E711-47D9-B4B2-E8B2CBCA0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9990B7-E528-4C67-AE1A-F29632F0B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17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457ED2-2DDD-443A-8E2F-0B203A8C0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The optimal waterfall changes with budget and volume.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9D28A0-0545-4948-8B1F-C5432833D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BounceBan is the final gate. Stop after the first usable result and deduplicate before verification.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80127D-3A7D-4E2D-80DC-D2C299899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820400" cy="72390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39B076-53ED-4E08-981E-8D5473F71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90700"/>
            <a:ext cx="1066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8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$29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0D09EA-F03B-4C55-8E93-2E4F2F5AF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18288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LEAN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405583-3141-4A3F-8709-8A6978A18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7240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39A9A"/>
            </a:solidFill>
            <a:prstDash val="solid"/>
          </a:ln>
        </p:spPr>
      </p:sp>
      <p:pic>
        <p:nvPicPr>
          <p:cNvPr id="9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7da85159f64359"/>
          <a:stretch xmlns:a="http://schemas.openxmlformats.org/drawingml/2006/main"/>
        </p:blipFill>
        <p:spPr>
          <a:xfrm xmlns:a="http://schemas.openxmlformats.org/drawingml/2006/main">
            <a:off x="3800475" y="1812888"/>
            <a:ext cx="1028700" cy="21280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506FB4-3742-4403-A112-8A38B331D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2047875"/>
            <a:ext cx="10287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82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$29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898585-5E8F-4C4C-97DB-10B60DF90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84785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6C12F6-DEC2-4585-8E6A-6472FD46C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7240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233B"/>
            </a:solidFill>
            <a:prstDash val="solid"/>
          </a:ln>
        </p:spPr>
      </p:sp>
      <p:pic>
        <p:nvPicPr>
          <p:cNvPr id="9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fb40cb21cd4b23"/>
          <a:stretch xmlns:a="http://schemas.openxmlformats.org/drawingml/2006/main"/>
        </p:blipFill>
        <p:spPr>
          <a:xfrm xmlns:a="http://schemas.openxmlformats.org/drawingml/2006/main">
            <a:off x="5143500" y="1889608"/>
            <a:ext cx="1009650" cy="17366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6E008E-126C-4445-A15E-E6B11D126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1781175"/>
            <a:ext cx="211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Capacity gate: 6K shared credits/month.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EDC649-AF05-4883-A44D-3027C14B5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10820400" cy="72390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AF6F5"/>
          </a:solidFill>
          <a:ln xmlns:a="http://schemas.openxmlformats.org/drawingml/2006/main" w="19050">
            <a:solidFill>
              <a:srgbClr val="139A9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7CA307-7C16-4002-88B7-DC11FB5C8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28900"/>
            <a:ext cx="1066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8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$196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F1D2F2D-40F1-4F1D-A75A-FF3A67008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26670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BEST VALUE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19CA5DE-681A-4C9A-976C-4B0A9BA51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5622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39A9A"/>
            </a:solidFill>
            <a:prstDash val="solid"/>
          </a:ln>
        </p:spPr>
      </p:sp>
      <p:pic>
        <p:nvPicPr>
          <p:cNvPr id="10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dc28a9a97d41ed"/>
          <a:stretch xmlns:a="http://schemas.openxmlformats.org/drawingml/2006/main"/>
        </p:blipFill>
        <p:spPr>
          <a:xfrm xmlns:a="http://schemas.openxmlformats.org/drawingml/2006/main">
            <a:off x="3800475" y="2651088"/>
            <a:ext cx="1028700" cy="21280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8262805-907A-4B01-8F5C-9566956CE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2886075"/>
            <a:ext cx="10287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82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$99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53E7E47-E67F-4513-BED4-F0F8F527D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68605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B10EA9E-794A-47C2-982C-5BFA9BB01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5622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F4805D"/>
            </a:solidFill>
            <a:prstDash val="solid"/>
          </a:ln>
        </p:spPr>
      </p:sp>
      <p:pic>
        <p:nvPicPr>
          <p:cNvPr id="10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10c46a038b48d4"/>
          <a:stretch xmlns:a="http://schemas.openxmlformats.org/drawingml/2006/main"/>
        </p:blipFill>
        <p:spPr>
          <a:xfrm xmlns:a="http://schemas.openxmlformats.org/drawingml/2006/main">
            <a:off x="5133975" y="264795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0D16CF0-BF53-4928-A705-9ED58C3D6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2638425"/>
            <a:ext cx="781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71D83AB-1202-42DF-A2DA-72B6DE5C2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3975" y="2886075"/>
            <a:ext cx="10287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82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$97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62E9851-27E7-4D01-9E3B-8D0CCC23F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68605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278954E-1476-4455-A7FA-67EF5750E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5622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233B"/>
            </a:solidFill>
            <a:prstDash val="solid"/>
          </a:ln>
        </p:spPr>
      </p:sp>
      <p:pic>
        <p:nvPicPr>
          <p:cNvPr id="1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98233ee0d4470b"/>
          <a:stretch xmlns:a="http://schemas.openxmlformats.org/drawingml/2006/main"/>
        </p:blipFill>
        <p:spPr>
          <a:xfrm xmlns:a="http://schemas.openxmlformats.org/drawingml/2006/main">
            <a:off x="6477000" y="2727808"/>
            <a:ext cx="1009650" cy="173660"/>
          </a:xfrm>
          <a:prstGeom xmlns:a="http://schemas.openxmlformats.org/drawingml/2006/main" prst="rect">
            <a:avLst/>
          </a:prstGeom>
        </p:spPr>
      </p:pic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F1D39C8-5CA1-4504-9507-F2339638E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619375"/>
            <a:ext cx="211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First-source gate: 25K QuickEnrich API credits/month.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07DECF4-2CCB-46C9-B963-14F66AEA1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95650"/>
            <a:ext cx="10820400" cy="72390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539DFEE-7E35-4C06-BE9E-934C5C6CF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67100"/>
            <a:ext cx="1066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8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$496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30F226B-FBF5-4D69-A0A4-11C25509A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5052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HIGH VOLUME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52BE857-FA14-45C6-8966-9009F0D05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34004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39A9A"/>
            </a:solidFill>
            <a:prstDash val="solid"/>
          </a:ln>
        </p:spPr>
      </p:sp>
      <p:pic>
        <p:nvPicPr>
          <p:cNvPr id="1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53b747f81a4517"/>
          <a:stretch xmlns:a="http://schemas.openxmlformats.org/drawingml/2006/main"/>
        </p:blipFill>
        <p:spPr>
          <a:xfrm xmlns:a="http://schemas.openxmlformats.org/drawingml/2006/main">
            <a:off x="3800475" y="3489288"/>
            <a:ext cx="1028700" cy="212800"/>
          </a:xfrm>
          <a:prstGeom xmlns:a="http://schemas.openxmlformats.org/drawingml/2006/main" prst="rect">
            <a:avLst/>
          </a:prstGeom>
        </p:spPr>
      </p:pic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CEEC940-30E8-4FF3-A3DA-7E1A846FE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3724275"/>
            <a:ext cx="10287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82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$399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0FF3F20-65C2-4353-8784-703FC1670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52425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E2AFB45-0C71-42C4-93CD-2EDF5482F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4004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F4805D"/>
            </a:solidFill>
            <a:prstDash val="solid"/>
          </a:ln>
        </p:spPr>
      </p:sp>
      <p:pic>
        <p:nvPicPr>
          <p:cNvPr id="1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d7dbc5b5424c6e"/>
          <a:stretch xmlns:a="http://schemas.openxmlformats.org/drawingml/2006/main"/>
        </p:blipFill>
        <p:spPr>
          <a:xfrm xmlns:a="http://schemas.openxmlformats.org/drawingml/2006/main">
            <a:off x="5133975" y="348615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8A52336-C146-4302-9629-6ED2BD2D0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3476625"/>
            <a:ext cx="781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32DBAB4-3720-4566-9DDE-4A9F48B8A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3975" y="3724275"/>
            <a:ext cx="10287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82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$97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8FE70D6-AA6F-4D18-A654-02E334EF7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52425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F3CF877-9430-454E-B2F5-576EC8035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4004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233B"/>
            </a:solidFill>
            <a:prstDash val="solid"/>
          </a:ln>
        </p:spPr>
      </p:sp>
      <p:pic>
        <p:nvPicPr>
          <p:cNvPr id="1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0a6613afd34430"/>
          <a:stretch xmlns:a="http://schemas.openxmlformats.org/drawingml/2006/main"/>
        </p:blipFill>
        <p:spPr>
          <a:xfrm xmlns:a="http://schemas.openxmlformats.org/drawingml/2006/main">
            <a:off x="6477000" y="3566008"/>
            <a:ext cx="1009650" cy="173660"/>
          </a:xfrm>
          <a:prstGeom xmlns:a="http://schemas.openxmlformats.org/drawingml/2006/main" prst="rect">
            <a:avLst/>
          </a:prstGeom>
        </p:spPr>
      </p:pic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7A07A2A-9F11-4DC9-B777-7C211AF4C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457575"/>
            <a:ext cx="211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Fallback adds 37.5K search or 75K enrich records/week.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CEAD2CF-3CED-4DEE-B7C7-896AB76C0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10820400" cy="72390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FAFC487-489E-4DB0-95D5-1D4255964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305300"/>
            <a:ext cx="1066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8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$993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80B412A-F9BF-4AB8-A8BF-BC45FFC7E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43434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MAX BREADTH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FB8D584-3FDE-4E16-85A7-42F953F46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42386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39A9A"/>
            </a:solidFill>
            <a:prstDash val="solid"/>
          </a:ln>
        </p:spPr>
      </p:sp>
      <p:pic>
        <p:nvPicPr>
          <p:cNvPr id="1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762d4df2bf4c38"/>
          <a:stretch xmlns:a="http://schemas.openxmlformats.org/drawingml/2006/main"/>
        </p:blipFill>
        <p:spPr>
          <a:xfrm xmlns:a="http://schemas.openxmlformats.org/drawingml/2006/main">
            <a:off x="3800475" y="4327488"/>
            <a:ext cx="1028700" cy="212800"/>
          </a:xfrm>
          <a:prstGeom xmlns:a="http://schemas.openxmlformats.org/drawingml/2006/main" prst="rect">
            <a:avLst/>
          </a:prstGeom>
        </p:spPr>
      </p:pic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A618418-C66B-4B08-8692-68B565D19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4562475"/>
            <a:ext cx="10287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82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$399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2004690C-CC8B-4EFD-B61D-BA8514EF0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36245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48BFDC35-C367-42E7-BB66-92CF97783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2386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F4805D"/>
            </a:solidFill>
            <a:prstDash val="solid"/>
          </a:ln>
        </p:spPr>
      </p:sp>
      <p:pic>
        <p:nvPicPr>
          <p:cNvPr id="1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1210bb51684fab"/>
          <a:stretch xmlns:a="http://schemas.openxmlformats.org/drawingml/2006/main"/>
        </p:blipFill>
        <p:spPr>
          <a:xfrm xmlns:a="http://schemas.openxmlformats.org/drawingml/2006/main">
            <a:off x="5133975" y="432435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B0FD9B5C-CC31-4129-BCBA-284247149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4314825"/>
            <a:ext cx="781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2B85F102-B725-4F24-B8CB-3CBFEFC01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3975" y="4562475"/>
            <a:ext cx="10287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82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$97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EB3A9F7-3230-4360-A462-6BAFAB34B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36245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B0A1578E-6654-434B-8350-BBD9F1E3E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2386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29A329"/>
            </a:solidFill>
            <a:prstDash val="solid"/>
          </a:ln>
        </p:spPr>
      </p:sp>
      <p:pic>
        <p:nvPicPr>
          <p:cNvPr id="1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95dc367fe840b9"/>
          <a:stretch xmlns:a="http://schemas.openxmlformats.org/drawingml/2006/main"/>
        </p:blipFill>
        <p:spPr>
          <a:xfrm xmlns:a="http://schemas.openxmlformats.org/drawingml/2006/main">
            <a:off x="6467475" y="432435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A074DD19-D962-46D3-82DF-89AFBB6F5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314825"/>
            <a:ext cx="781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577DB9A-B00D-4A1C-AC8D-446D6F0125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4562475"/>
            <a:ext cx="10287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825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$497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842F1450-F270-4F2E-91F4-65DF959E5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436245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F9454283-D5DF-4648-96A3-BA56C22B3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2386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233B"/>
            </a:solidFill>
            <a:prstDash val="solid"/>
          </a:ln>
        </p:spPr>
      </p:sp>
      <p:pic>
        <p:nvPicPr>
          <p:cNvPr id="1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e129f962694357"/>
          <a:stretch xmlns:a="http://schemas.openxmlformats.org/drawingml/2006/main"/>
        </p:blipFill>
        <p:spPr>
          <a:xfrm xmlns:a="http://schemas.openxmlformats.org/drawingml/2006/main">
            <a:off x="7810500" y="4404208"/>
            <a:ext cx="1009650" cy="173660"/>
          </a:xfrm>
          <a:prstGeom xmlns:a="http://schemas.openxmlformats.org/drawingml/2006/main" prst="rect">
            <a:avLst/>
          </a:prstGeom>
        </p:spPr>
      </p:pic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33FC74A3-830E-440C-B151-B9418C370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295775"/>
            <a:ext cx="211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GetLeads adds 500K/day and 6M/month.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3448601-3024-4AE8-8DF9-970AC8086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10820400" cy="72390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57962F8-F5F6-4D97-9166-02E10C147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43500"/>
            <a:ext cx="1066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8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$1,396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8A202ABF-482F-482D-A9E5-8BA9030C1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51816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MAX RAW SCALE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E6ADD93-F14B-48D4-AD46-D3C6B2D5B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50768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39A9A"/>
            </a:solidFill>
            <a:prstDash val="solid"/>
          </a:ln>
        </p:spPr>
      </p:sp>
      <p:pic>
        <p:nvPicPr>
          <p:cNvPr id="15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fce3d2d61f4a45"/>
          <a:stretch xmlns:a="http://schemas.openxmlformats.org/drawingml/2006/main"/>
        </p:blipFill>
        <p:spPr>
          <a:xfrm xmlns:a="http://schemas.openxmlformats.org/drawingml/2006/main">
            <a:off x="3800475" y="5165688"/>
            <a:ext cx="1028700" cy="212800"/>
          </a:xfrm>
          <a:prstGeom xmlns:a="http://schemas.openxmlformats.org/drawingml/2006/main" prst="rect">
            <a:avLst/>
          </a:prstGeom>
        </p:spPr>
      </p:pic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4E8A3C01-A241-4602-969D-82BA20D0B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5400675"/>
            <a:ext cx="10287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82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$399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F7D732E9-EFE9-4E08-ADED-619F6D6C9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520065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0CF641BA-B7BE-405C-A917-E0AFEAAF2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0768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F4805D"/>
            </a:solidFill>
            <a:prstDash val="solid"/>
          </a:ln>
        </p:spPr>
      </p:sp>
      <p:pic>
        <p:nvPicPr>
          <p:cNvPr id="1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f910f4374f42a1"/>
          <a:stretch xmlns:a="http://schemas.openxmlformats.org/drawingml/2006/main"/>
        </p:blipFill>
        <p:spPr>
          <a:xfrm xmlns:a="http://schemas.openxmlformats.org/drawingml/2006/main">
            <a:off x="5133975" y="516255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29AE638B-E991-4EB2-8A70-490697F87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5153025"/>
            <a:ext cx="781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BC8CC434-26B5-4D2A-846B-094A8AE65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33975" y="5400675"/>
            <a:ext cx="10287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82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$997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B2BD5508-8B79-4DF9-A6D6-A1D6BC223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200650"/>
            <a:ext cx="171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923C71AC-B4BD-46CF-BC07-C7982BFB1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076825"/>
            <a:ext cx="12001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19050">
            <a:solidFill>
              <a:srgbClr val="14233B"/>
            </a:solidFill>
            <a:prstDash val="solid"/>
          </a:ln>
        </p:spPr>
      </p:sp>
      <p:pic>
        <p:nvPicPr>
          <p:cNvPr id="16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301f973e9442ca"/>
          <a:stretch xmlns:a="http://schemas.openxmlformats.org/drawingml/2006/main"/>
        </p:blipFill>
        <p:spPr>
          <a:xfrm xmlns:a="http://schemas.openxmlformats.org/drawingml/2006/main">
            <a:off x="6477000" y="5242408"/>
            <a:ext cx="1009650" cy="173660"/>
          </a:xfrm>
          <a:prstGeom xmlns:a="http://schemas.openxmlformats.org/drawingml/2006/main" prst="rect">
            <a:avLst/>
          </a:prstGeom>
        </p:spPr>
      </p:pic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41198DE2-8832-422B-86CF-09B0F4A9D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5133975"/>
            <a:ext cx="2114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MoltSets adds 450K search or 900K enrich records/week.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C83E0B19-F899-4257-9958-EF143E915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53100"/>
            <a:ext cx="1057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Conditional GetLeads partner pricing can reduce a GetLeads branch by $248/month, but it adds posting obligations.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98A149AB-AAF2-4344-9655-4F566FC18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The overall winner is decided by 100 measured points.</a:t>
            </a:r>
          </a:p>
        </p:txBody>
      </p:sp>
    </p:spTree>
    <p:extLst>
      <p:ext uri="{BB962C8B-B14F-4D97-AF65-F5344CB8AC3E}">
        <p14:creationId xmlns:p14="http://schemas.microsoft.com/office/powerpoint/2010/main" val="351351903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85d2ac593545a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1BB055-B8DE-4AF4-90C0-BB5ADE0D1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B02F48-3A21-463E-8A34-05D113DF8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18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3F5C25-4577-4BA4-A59C-254AD333A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OVERALL WINNER: QUICKENRICH, BY 1.1 POINTS.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29A4F6-65D8-41D9-9CEB-4424BADA5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Provider-quality score at 10,000 attempts. Capacity is a separate pass/fail gate for each plan.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31C260-6FDA-4E96-992C-59F4A3414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3048000" cy="9144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EAF6F5"/>
          </a:solidFill>
          <a:ln xmlns:a="http://schemas.openxmlformats.org/drawingml/2006/main" w="28575">
            <a:solidFill>
              <a:srgbClr val="139A9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09B3E33-3F0B-4ABF-98E4-BD446DBE2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33550"/>
            <a:ext cx="11811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89.3</a:t>
            </a:r>
          </a:p>
        </p:txBody>
      </p:sp>
      <p:pic>
        <p:nvPicPr>
          <p:cNvPr id="9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102b13eaeb4ff6"/>
          <a:stretch xmlns:a="http://schemas.openxmlformats.org/drawingml/2006/main"/>
        </p:blipFill>
        <p:spPr>
          <a:xfrm xmlns:a="http://schemas.openxmlformats.org/drawingml/2006/main">
            <a:off x="2065255" y="1781175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799710-03E2-488B-B693-BB3801F1B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205740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/ 100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F2380B6-B40A-466B-A985-21E912ED2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581150"/>
            <a:ext cx="3048000" cy="9144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F4805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49ED4C-0D80-49AE-8495-2BA868638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733550"/>
            <a:ext cx="11811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88.2</a:t>
            </a:r>
          </a:p>
        </p:txBody>
      </p:sp>
      <p:pic>
        <p:nvPicPr>
          <p:cNvPr id="10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71d9e3ad8b4c50"/>
          <a:stretch xmlns:a="http://schemas.openxmlformats.org/drawingml/2006/main"/>
        </p:blipFill>
        <p:spPr>
          <a:xfrm xmlns:a="http://schemas.openxmlformats.org/drawingml/2006/main">
            <a:off x="5467350" y="178117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0808A0-C2DE-410D-AA31-E12B00D40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34050" y="1752600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C6CD5D-2EAB-4169-ACE7-7B4B60473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05740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/ 100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EA4CA3-4FA3-48D4-AB6C-BF6C8E0F6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1581150"/>
            <a:ext cx="3048000" cy="9144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29A329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A60F791-4E8B-410D-A82B-898215D4C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1733550"/>
            <a:ext cx="11811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70.6</a:t>
            </a:r>
          </a:p>
        </p:txBody>
      </p:sp>
      <p:pic>
        <p:nvPicPr>
          <p:cNvPr id="10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8361f1d9094759"/>
          <a:stretch xmlns:a="http://schemas.openxmlformats.org/drawingml/2006/main"/>
        </p:blipFill>
        <p:spPr>
          <a:xfrm xmlns:a="http://schemas.openxmlformats.org/drawingml/2006/main">
            <a:off x="8877300" y="178117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A12CA1A-CCD3-4F5B-A1D6-96F6152E9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752600"/>
            <a:ext cx="1200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B85B54-C4F7-4C97-A620-B40D9DD67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057400"/>
            <a:ext cx="1466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/ 100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B775859-840D-4335-81A9-9F3C5DDA1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14650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Coverage · 40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2609D44-D5AC-41B0-BC96-45CB0C4E4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819400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DE210D2-1243-4CBB-99D3-50D9811FB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819400"/>
            <a:ext cx="7373112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C48AAE-3A17-49A8-BC0C-C7C7381C7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40062" y="27813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94.4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DB1F889-2A47-4176-B53C-53E1BCC88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924175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D9674BB-3F7B-4AB0-B2BB-22D8794E6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924175"/>
            <a:ext cx="6849809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BFA149F-87D5-47E9-92B6-59F48B296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16759" y="288607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87.7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C5F1286-A9F5-4E04-A638-586EDB880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028950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28944D4-4721-442D-9248-D97DE785B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028950"/>
            <a:ext cx="6342126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0CC896F-E7D0-4F75-884D-A4D750BC0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09076" y="299085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81.2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2026DF1-9AD7-4CE9-86C9-44C0797F5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62325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Accuracy · 20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6C8554A-4100-4C26-94AE-9995D55A2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267075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4C1360D-DA3B-411B-907A-D8FBAE10F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267075"/>
            <a:ext cx="765429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48F1A3D-55FE-4037-9E98-679BB95F6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1240" y="322897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98.0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0C64898-8480-4386-A876-A00A261B3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371850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3096EB6-B006-41EE-8A5D-CE33E6CD3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371850"/>
            <a:ext cx="733406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6FC0698-3906-4506-B8A8-80CB07174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010" y="333375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93.9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9B7BE47-11F6-4679-9B25-51288F133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476625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97BDCB0-D506-4FA9-9B88-A49B4A6EA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476625"/>
            <a:ext cx="7560564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562584D-A11C-4924-8485-614374870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7514" y="343852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96.8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FC71EEAD-7D7A-4508-B2E6-0DA62FCF3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Value · 20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896C1FC-D575-4E59-8317-9A4501468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714750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EB13684-1DDD-4BB0-876E-9A6E7DDC9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714750"/>
            <a:ext cx="7763637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C9FF986-DF8F-4235-80A7-3DFED8DA5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0587" y="367665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99.4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18F683E-7719-42C9-A836-C4E26865A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819525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EDBDFFF-FD96-44FA-A160-9355BCED5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819525"/>
            <a:ext cx="765429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CB62AF0-AEC3-4FE0-9FCB-0CBF43D4C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1240" y="378142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98.0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4D145A7-1F7B-496E-B573-F01C2288B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924300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5C67BDB-3DE5-4808-A527-3A7BB2384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924300"/>
            <a:ext cx="1202817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3BABC17-B851-4223-B234-B067F1B52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9767" y="38862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15.4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38718B69-7EEC-4E5E-84B8-2F0F806B0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57675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Data depth · 10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00916AD-FCA9-4EE1-A42B-AD7AC7615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162425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B9CF6DF-92F8-4C14-BBF0-A5F707C01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162425"/>
            <a:ext cx="4287965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26C8D566-488F-4B87-B41A-9C7352F7B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4915" y="412432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54.9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1CEA526D-1059-4091-B808-419B8EFEB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267200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6701E5E8-E72F-4F48-8F7A-34AF35556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267200"/>
            <a:ext cx="4967478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8C3AACA-B9E8-4CED-BD69-202A4F59F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4428" y="42291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63.6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297565D-AA14-4D56-BAFB-1F43BE240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371975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4D25481D-7E29-4BA0-81AD-8E4EE7C26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371975"/>
            <a:ext cx="4389501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60178F4D-9917-479F-B961-C72128741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6451" y="433387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56.2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7247EB17-EA69-4BDA-8AED-D28D8A52E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05350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Speed + repeat · 5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0CFB6125-FFAB-441E-845E-5CB82E15F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610100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352A5435-286A-4C3D-B5D3-357C65E48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610100"/>
            <a:ext cx="3795903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1E35F4EF-D577-49DC-9CDF-AC6F82901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2853" y="457200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48.6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DB73C814-31FD-4F10-AA0F-963C27C251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714875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8172F75-E06B-40AA-9CFC-E0109ED32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714875"/>
            <a:ext cx="5295519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8A33A6EF-24A5-468D-90B1-9A4C9CD0C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469" y="467677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67.8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293770E-205F-4F10-B860-C803A3206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819650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798EF67B-653C-4263-A4D8-D4340C9A0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819650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D20D7C7C-3B28-4CC6-BE57-401A560E8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478155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100.0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7718B37D-09D3-4004-9EB9-9AA82DA95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53025"/>
            <a:ext cx="1333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Product breadth · 5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FF19F846-9B86-4020-9A88-AD39BA7B9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057775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54273292-A812-4E61-B366-B9DEB3AC3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057775"/>
            <a:ext cx="6506146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7816D0E0-319C-4445-9F51-12672A3E0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3097" y="501967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83.3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FC7D4D88-0CDD-45D1-BA4F-31A3E6ED9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162550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6B1FCAE4-DC02-4FE0-B5A9-88A9752BC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162550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F215F9FD-CBF9-4F50-9A6F-88D9EEA85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5124450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100.0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AAAF4EA9-9A7B-4956-AB31-BFBE3B43C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267325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1A0EA990-8C0D-462B-8879-FAE12878F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5267325"/>
            <a:ext cx="78105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AEEA96FD-5ADF-429C-809B-E6A66F07E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5229225"/>
            <a:ext cx="514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7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100.0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3E736564-C43A-48EC-835A-B516A7512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559117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6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f089f4b0b64ea5"/>
          <a:stretch xmlns:a="http://schemas.openxmlformats.org/drawingml/2006/main"/>
        </p:blipFill>
        <p:spPr>
          <a:xfrm xmlns:a="http://schemas.openxmlformats.org/drawingml/2006/main">
            <a:off x="3951205" y="5524500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1E662658-6254-4CA6-9EEC-2179F0AA2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559117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42329c8b444a1e"/>
          <a:stretch xmlns:a="http://schemas.openxmlformats.org/drawingml/2006/main"/>
        </p:blipFill>
        <p:spPr>
          <a:xfrm xmlns:a="http://schemas.openxmlformats.org/drawingml/2006/main">
            <a:off x="5657850" y="552450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8C170C12-3FEA-4F5F-BEEA-5449B4DB9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5514975"/>
            <a:ext cx="1123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509FF147-D672-4E4B-A2A2-F4AC3FA7B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59117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7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c43dc3d0ec4e1c"/>
          <a:stretch xmlns:a="http://schemas.openxmlformats.org/drawingml/2006/main"/>
        </p:blipFill>
        <p:spPr>
          <a:xfrm xmlns:a="http://schemas.openxmlformats.org/drawingml/2006/main">
            <a:off x="7372350" y="552450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750E85F2-5BD0-4247-88AF-16D9163DE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5514975"/>
            <a:ext cx="1123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73FD8AFC-1338-4EAE-8BE6-42C35BA9E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FINAL: The winner still needs the right second source.</a:t>
            </a:r>
          </a:p>
        </p:txBody>
      </p:sp>
    </p:spTree>
    <p:extLst>
      <p:ext uri="{BB962C8B-B14F-4D97-AF65-F5344CB8AC3E}">
        <p14:creationId xmlns:p14="http://schemas.microsoft.com/office/powerpoint/2010/main" val="137368712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2cc8813a8b43f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0A4132E-06D7-43D2-948C-4D06680F9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668F00-B432-41D1-84E4-B0D263557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19</a:t>
            </a:r>
          </a:p>
        </p:txBody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fbeae59ef64942"/>
          <a:stretch xmlns:a="http://schemas.openxmlformats.org/drawingml/2006/main"/>
        </p:blipFill>
        <p:spPr>
          <a:xfrm xmlns:a="http://schemas.openxmlformats.org/drawingml/2006/main">
            <a:off x="685800" y="361950"/>
            <a:ext cx="1066800" cy="5334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2A71861-FBB5-48E1-B5C4-60DB0ABD0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953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FINAL RECOMMENDATION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6B0006-7173-4767-981E-035D92511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30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THE BEST-VALUE WATERFALL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C4B0988-88E1-4BF0-84B7-C31095E3D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819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21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QuickEnrich → MoltSets → BounceBan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38C00C-0785-4E91-AAF6-694D13AC7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476500"/>
            <a:ext cx="400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22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CF3EBA-67EC-40B9-A053-B68E002B2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257175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28575">
            <a:solidFill>
              <a:srgbClr val="139A9A"/>
            </a:solidFill>
            <a:prstDash val="solid"/>
          </a:ln>
        </p:spPr>
      </p:sp>
      <p:pic>
        <p:nvPicPr>
          <p:cNvPr id="4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8e8836dd6b4632"/>
          <a:stretch xmlns:a="http://schemas.openxmlformats.org/drawingml/2006/main"/>
        </p:blipFill>
        <p:spPr>
          <a:xfrm xmlns:a="http://schemas.openxmlformats.org/drawingml/2006/main">
            <a:off x="1190625" y="2467330"/>
            <a:ext cx="1562100" cy="32314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662408-FE39-44D6-8D01-4CDBD03A6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14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$99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0FC8BC-8A6F-406E-97E6-7091FA994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2914650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Start: best overall score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293EBF-6D84-411E-8BC8-49C81CF3A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476500"/>
            <a:ext cx="400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225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B546D4-A31B-472C-AFBA-D6A883F52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247900"/>
            <a:ext cx="257175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28575">
            <a:solidFill>
              <a:srgbClr val="F4805D"/>
            </a:solidFill>
            <a:prstDash val="solid"/>
          </a:ln>
        </p:spPr>
      </p:sp>
      <p:pic>
        <p:nvPicPr>
          <p:cNvPr id="5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ac8734dd1f4dab"/>
          <a:stretch xmlns:a="http://schemas.openxmlformats.org/drawingml/2006/main"/>
        </p:blipFill>
        <p:spPr>
          <a:xfrm xmlns:a="http://schemas.openxmlformats.org/drawingml/2006/main">
            <a:off x="4210050" y="2447925"/>
            <a:ext cx="361950" cy="3619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5CECBC-F519-48D8-BA71-9292B6FB9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533650"/>
            <a:ext cx="1333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7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37D2B1-30F9-4761-A6E0-E9FA8CF5E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914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$97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A182A68-638E-499F-BEAD-6D97C966B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914650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Second: fills missed contacts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B311A38-5855-4E75-BB71-75220637D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247900"/>
            <a:ext cx="257175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28575">
            <a:solidFill>
              <a:srgbClr val="14233B"/>
            </a:solidFill>
            <a:prstDash val="solid"/>
          </a:ln>
        </p:spPr>
      </p:sp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3dc4ee13b940e0"/>
          <a:stretch xmlns:a="http://schemas.openxmlformats.org/drawingml/2006/main"/>
        </p:blipFill>
        <p:spPr>
          <a:xfrm xmlns:a="http://schemas.openxmlformats.org/drawingml/2006/main">
            <a:off x="7362825" y="2474900"/>
            <a:ext cx="1790700" cy="30800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23C3D1F-499F-4F25-BCC7-FA5ABC0F5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91465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4233B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14233B"/>
                </a:solidFill>
                <a:latin typeface="Inter"/>
                <a:ea typeface="Inter"/>
                <a:cs typeface="Inter"/>
              </a:rPr>
              <a:t>VARIABLE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7FE1D68-260B-4B11-97AC-DA946D865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914650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Final: verify once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8ADA6D9-C1D6-4E96-B903-D97EDB67A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2247900"/>
            <a:ext cx="1524000" cy="1123950"/>
          </a:xfrm>
          <a:prstGeom xmlns:a="http://schemas.openxmlformats.org/drawingml/2006/main" prst="roundRect">
            <a:avLst>
              <a:gd name="adj" fmla="val 15254"/>
            </a:avLst>
          </a:prstGeom>
          <a:solidFill xmlns:a="http://schemas.openxmlformats.org/drawingml/2006/main">
            <a:srgbClr val="EAF6F5"/>
          </a:solidFill>
          <a:ln xmlns:a="http://schemas.openxmlformats.org/drawingml/2006/main" w="19050">
            <a:solidFill>
              <a:srgbClr val="139A9A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34FD15E-C93F-43DF-885F-76CD50C0E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2419350"/>
            <a:ext cx="1219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5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$196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4FBAD4-63B1-464C-94B8-9343F3343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895600"/>
            <a:ext cx="1295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BEFORE BOUNCEBAN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59F7911-0A6A-4800-B255-38C9E45A6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243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2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83.62%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620F57F-8D32-4360-85EA-F0F397389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6245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LinkedIn exact email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434AA87-CC7C-4AD5-99FD-9A62866B8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9243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2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78.72%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500181-D68A-4D57-AAFB-72E866ABB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36245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Name + company exact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4A5A1B2-EC6E-4182-9340-DBB088287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9243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2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88.68%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954DF3E-5706-43A3-877D-32E7A4AF4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436245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Reverse exact LinkedIn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F4A36D1-9D17-4B5F-A08A-38B897C36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9243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2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76.93%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A42D27E-F087-4A2E-AF56-52FFB2B61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36245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Known-domain buyer email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BFB22C2-54D3-42D7-9A7C-9EF9A59C9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9243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2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27.7%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FC6B426-A1D4-45F6-89AC-75D913B49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36245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Fresh small-business reach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A8F3EF3-8EB8-47C3-93BC-091684383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911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13FCE58-7C26-422F-B1CD-B501F8AE6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10820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1425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High volume: upgrade QuickEnrich to $399. Add GetLeads only for known-company coverage or activation products.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D57A861-7C2F-4244-87E8-027FF4997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0"/>
            <a:ext cx="10820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200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Cost rule: stop after the first usable result, remove duplicate emails, then verify with BounceBan once.</a:t>
            </a:r>
          </a:p>
        </p:txBody>
      </p:sp>
    </p:spTree>
    <p:extLst>
      <p:ext uri="{BB962C8B-B14F-4D97-AF65-F5344CB8AC3E}">
        <p14:creationId xmlns:p14="http://schemas.microsoft.com/office/powerpoint/2010/main" val="179675733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9e4ff31c1b43b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5B4B88-2855-4927-8A4C-E91B5A9E4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98BB95-51BA-463A-BBAF-2D39B6C46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49C3D5-AFEC-4DFD-B7C4-37D500E62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Same test. Same inputs. No homepage claims.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12F3C7-5F0C-4FD1-875D-F6E4845DE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Known contacts measured identity. Fresh domains measured real market coverage.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2F7484-60C8-4C56-A516-E1AE24FF4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52600"/>
            <a:ext cx="2381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36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30,000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5B13E9-66D6-4731-A62E-D23AE7CD9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812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PROVIDER CALLS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6975AF-152E-4DA6-B964-D398ADE9C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1752600"/>
            <a:ext cx="2381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36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30,000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54E6E4-25B2-4D95-8676-2E136AA07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23812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33B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4233B"/>
                </a:solidFill>
                <a:latin typeface="Inter"/>
                <a:ea typeface="Inter"/>
                <a:cs typeface="Inter"/>
              </a:rPr>
              <a:t>BOUNCEBAN CHECKS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008EF5-46A5-4F52-AA03-F8071FC9E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1752600"/>
            <a:ext cx="2381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36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900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34D30D-AE14-469F-A4A6-43936B3D5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3812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FRESH DOMAIN LOOKUPS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FE6BB4-37E8-49B0-85CD-2065CC3B7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752600"/>
            <a:ext cx="2381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36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6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29009E-B26E-41D7-A9BB-11BEA2A14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381250"/>
            <a:ext cx="238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BUSINESS CATEGORIES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3AC8F1-7F3C-4219-9B19-ECB7B068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3143250" cy="1981200"/>
          </a:xfrm>
          <a:prstGeom xmlns:a="http://schemas.openxmlformats.org/drawingml/2006/main" prst="roundRect">
            <a:avLst>
              <a:gd name="adj" fmla="val 8654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498B2B2-AB23-4E2C-A677-DF8DB2BE5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766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KNOWN PERSON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C3623F-5118-4CFE-BE4F-71A339D26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76650"/>
            <a:ext cx="276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4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LinkedIn, name + company, reverse email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038B4C-8418-490A-B089-A6F8DEFF6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5290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8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E27B440-85A4-48E9-949B-8ACFD351E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148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2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Exact identity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AA7FE32-A458-4020-B751-BFF7E8D07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105150"/>
            <a:ext cx="3143250" cy="1981200"/>
          </a:xfrm>
          <a:prstGeom xmlns:a="http://schemas.openxmlformats.org/drawingml/2006/main" prst="roundRect">
            <a:avLst>
              <a:gd name="adj" fmla="val 8654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6F30F4-B442-42E1-B04C-41FB01460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2766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9A329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29A329"/>
                </a:solidFill>
                <a:latin typeface="Inter"/>
                <a:ea typeface="Inter"/>
                <a:cs typeface="Inter"/>
              </a:rPr>
              <a:t>KNOWN COMPANY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15A1A0-5C2A-4EF0-A77B-12FAEE260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676650"/>
            <a:ext cx="276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4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Company domain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A268FA5-7326-4723-8DCC-24122151F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15290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8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E805B80-9225-409D-B8A2-C243A6E88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5148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2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Decision-maker + email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377904D-C9D1-4079-B22B-E722C21FF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105150"/>
            <a:ext cx="3143250" cy="1981200"/>
          </a:xfrm>
          <a:prstGeom xmlns:a="http://schemas.openxmlformats.org/drawingml/2006/main" prst="roundRect">
            <a:avLst>
              <a:gd name="adj" fmla="val 8654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795A7FD-4864-48F6-BB3E-9390565E7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2766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FRESH MARKET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62E08E5-8257-49B0-8B3A-C76F050FE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676650"/>
            <a:ext cx="2762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4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Independent business domain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8E5FA1A-D3C5-40DB-9082-529916B8B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152900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8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↓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5212AC3-30BA-4CE0-A1E9-AF4F39A7D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514850"/>
            <a:ext cx="276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27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Any usable buyer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924F88D-3E5A-4822-8E80-29D121196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The first surprise was accuracy, not coverage.</a:t>
            </a:r>
          </a:p>
        </p:txBody>
      </p:sp>
    </p:spTree>
    <p:extLst>
      <p:ext uri="{BB962C8B-B14F-4D97-AF65-F5344CB8AC3E}">
        <p14:creationId xmlns:p14="http://schemas.microsoft.com/office/powerpoint/2010/main" val="196291011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c64fd9dc8d475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E67C94-A232-48C3-A184-BC6B0D71D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249235-FA04-4E78-BCF5-6AA591A39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18C6CD-9C69-414E-9EFA-9E0D269CB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Every point answers a buying question.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546E2FF-1F69-49B7-9EEA-3F0626453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The score rewards usable coverage first, then accuracy and price. Faster does not automatically mean better.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6AFDDDA-6040-417E-A931-23F7661D3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304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33B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4233B"/>
                </a:solidFill>
                <a:latin typeface="Inter"/>
                <a:ea typeface="Inter"/>
                <a:cs typeface="Inter"/>
              </a:rPr>
              <a:t>100-POINT DECISION MODEL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6821AD2-4CF1-4AE0-89EB-69A5FA87A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432816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610948-425B-4549-BB0A-61459DB95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95525"/>
            <a:ext cx="417576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80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40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7372FB0-86AC-4450-B6E8-96661B1B8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3960" y="2095500"/>
            <a:ext cx="216408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2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1EAA6C-AAE3-4117-863B-F1A14B212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0160" y="2295525"/>
            <a:ext cx="201168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80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20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6AE1AE-A00F-49C9-A528-9DB543017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8040" y="2095500"/>
            <a:ext cx="216408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1F4C653-2248-4797-BE1C-860763309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4240" y="2295525"/>
            <a:ext cx="201168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80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20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F020C33-984A-4D9B-8D34-40432CF97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42120" y="2095500"/>
            <a:ext cx="108204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A8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CA6ADB-E2C1-46BF-98D0-2D67ED70E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8320" y="2295525"/>
            <a:ext cx="92964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80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10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8FED402-CF3D-4245-A4AE-1F1816B58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4160" y="2095500"/>
            <a:ext cx="54102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2E5E392-8C50-43F4-88BC-095926A6F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00360" y="2295525"/>
            <a:ext cx="38862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80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53F4EB9-B179-470A-95C7-1643767CB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65180" y="2095500"/>
            <a:ext cx="54102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B72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0153DF-CBD1-49E2-8BF6-2E3D6E66B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1380" y="2295525"/>
            <a:ext cx="38862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80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834DE73-A7FE-4E48-AB69-3F148B6E6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3400425" cy="9144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DFE9844-69E1-4C80-AAD6-8871A1DB8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76200" cy="914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87085B8-3785-4C72-ACDA-C91E035E9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956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5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40 · COVERAGE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9727152-3140-4224-99B4-1E3EB0542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195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6 core jobs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47EA5D4-9061-45AA-901A-CBE1FAA51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3143250"/>
            <a:ext cx="3400425" cy="9144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BDCA39F-35AA-471C-9621-C8C5F5F59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3143250"/>
            <a:ext cx="76200" cy="914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42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155972A-0258-45D0-BD89-30D02DD8F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2956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5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20 · ACCURACY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D175B9-8EA3-4639-985E-05547D404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6195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deliverability + company match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BDDDD97-485E-4329-B06C-3649326F2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43250"/>
            <a:ext cx="3400425" cy="9144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8B543A8-15E8-4E01-92D3-646728AE9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43250"/>
            <a:ext cx="76200" cy="914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5B30D78-1EB8-433B-BB1F-E3924CD84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2956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5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20 · VALUE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056EED0-0AAB-4586-9EC2-5EE5CC700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6195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cost per usable result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C29305F-A580-44CC-BDE4-CE3EA9D4F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3400425" cy="9144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4DFDA11-1E74-4E99-AF27-8F5D1DB06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24350"/>
            <a:ext cx="76200" cy="914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9A8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AB75E0D-491C-436C-AE6C-B9F8C757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476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5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10 · DATA DEPTH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7D3D09A-35B4-4756-99EB-83C47D76A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006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measured field fill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A2071E9-D13F-40AC-A77D-759FBCF43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4324350"/>
            <a:ext cx="3400425" cy="9144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0D12C07-8BC7-427A-9C1A-8C56218AB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4324350"/>
            <a:ext cx="76200" cy="914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9C2CDF3-7A8E-4677-A534-83677FECE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476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5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5 · SPEED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07DCDB5-6B8B-425D-9149-F01C163C2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48006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latency + repeatability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8AEB006-89E9-4AA0-BB79-6CBF0D134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24350"/>
            <a:ext cx="3400425" cy="9144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C9BF584-F0CA-4CB5-88A9-0450E5560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24350"/>
            <a:ext cx="76200" cy="9144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B72D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A9F7794-FD38-4F23-BBFC-02092FFD5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476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5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5 · FEATURES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1DB1165-CDE6-44BF-9EE0-233BFCD6F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48006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125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6-capability checklist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E44E729-3B6A-4E5D-AFB9-05EB10F75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10200"/>
            <a:ext cx="108204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EEF1F5"/>
          </a:solidFill>
          <a:ln xmlns:a="http://schemas.openxmlformats.org/drawingml/2006/main" w="9525">
            <a:solidFill>
              <a:srgbClr val="14233B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E075132-5D4E-4EA2-9B7E-95D6D5C99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524500"/>
            <a:ext cx="1485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33B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4233B"/>
                </a:solidFill>
                <a:latin typeface="Inter"/>
                <a:ea typeface="Inter"/>
                <a:cs typeface="Inter"/>
              </a:rPr>
              <a:t>PASS / FAIL GATE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BFF7086-AE7B-4AB6-AED6-2E8047ACF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5495925"/>
            <a:ext cx="882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CAPACITY = monthly allowance + rolling windows + request rate. It is checked before scoring because provider units differ.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40640CA-F4CC-4085-A497-9E38EB244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A 1.1-point margin separates first and second.</a:t>
            </a:r>
          </a:p>
        </p:txBody>
      </p:sp>
    </p:spTree>
    <p:extLst>
      <p:ext uri="{BB962C8B-B14F-4D97-AF65-F5344CB8AC3E}">
        <p14:creationId xmlns:p14="http://schemas.microsoft.com/office/powerpoint/2010/main" val="82172091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bd0f807c02464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34206D-05A5-4838-A71A-21E6BF0E6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06C0CD-9E42-4F74-B8EE-0D71D06B3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04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46c7989f4e4804"/>
          <a:stretch xmlns:a="http://schemas.openxmlformats.org/drawingml/2006/main"/>
        </p:blipFill>
        <p:spPr>
          <a:xfrm xmlns:a="http://schemas.openxmlformats.org/drawingml/2006/main">
            <a:off x="10417629" y="190500"/>
            <a:ext cx="1034143" cy="1143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41AD83-FD26-4A8A-862A-B492146AD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No provider wins every input.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C19F4F-4AE5-4B1E-981D-D969D8E4C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Exact matches and usable decision-maker emails. Higher is better.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685800" y="1581150"/>
          <a:ext xmlns:a="http://schemas.openxmlformats.org/drawingml/2006/main" cx="10668000" cy="36957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55f4af1754a4a29"/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4908405-89D5-40B3-B107-8D9A4601E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62325" y="547687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863450c5b64e73"/>
          <a:stretch xmlns:a="http://schemas.openxmlformats.org/drawingml/2006/main"/>
        </p:blipFill>
        <p:spPr>
          <a:xfrm xmlns:a="http://schemas.openxmlformats.org/drawingml/2006/main">
            <a:off x="3503530" y="5410200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5C3D57-CF2C-4980-AC2C-01493D51A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0175" y="547687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58f6fcb0694af8"/>
          <a:stretch xmlns:a="http://schemas.openxmlformats.org/drawingml/2006/main"/>
        </p:blipFill>
        <p:spPr>
          <a:xfrm xmlns:a="http://schemas.openxmlformats.org/drawingml/2006/main">
            <a:off x="5343525" y="541020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C30C896-CA52-4050-B536-F1CDE4E82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5400675"/>
            <a:ext cx="1219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6A538E-34FB-4D89-8D38-3A4946734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58025" y="547687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6ac4f515f143e7"/>
          <a:stretch xmlns:a="http://schemas.openxmlformats.org/drawingml/2006/main"/>
        </p:blipFill>
        <p:spPr>
          <a:xfrm xmlns:a="http://schemas.openxmlformats.org/drawingml/2006/main">
            <a:off x="7191375" y="541020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7035998-D792-4B07-8730-343034B29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58075" y="5400675"/>
            <a:ext cx="1219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486D827-46FD-49C6-B5C8-505338C4E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The provider returning the most emails also had the most wrong-company risk.</a:t>
            </a:r>
          </a:p>
        </p:txBody>
      </p:sp>
    </p:spTree>
    <p:extLst>
      <p:ext uri="{BB962C8B-B14F-4D97-AF65-F5344CB8AC3E}">
        <p14:creationId xmlns:p14="http://schemas.microsoft.com/office/powerpoint/2010/main" val="203715903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6f3bf9c8b51413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8EA304-6930-4382-87AB-E637BC5C9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56AC1F-49B0-448F-B7EE-2555065F6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05</a:t>
            </a:r>
          </a:p>
        </p:txBody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8a3c7937d44246"/>
          <a:stretch xmlns:a="http://schemas.openxmlformats.org/drawingml/2006/main"/>
        </p:blipFill>
        <p:spPr>
          <a:xfrm xmlns:a="http://schemas.openxmlformats.org/drawingml/2006/main">
            <a:off x="10471150" y="190500"/>
            <a:ext cx="927100" cy="1143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524689-0F83-403B-A0DA-ECA2B085D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More returned emails can hide more wrong identities.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23C350-73C1-48CD-AAF4-3058FDF2E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MoltSets led LinkedIn email coverage. QuickEnrich cut wrong-company risk by almost two-thirds.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9316221-D1A9-4D1C-AF7A-33484DB8E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33B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4233B"/>
                </a:solidFill>
                <a:latin typeface="Inter"/>
                <a:ea typeface="Inter"/>
                <a:cs typeface="Inter"/>
              </a:rPr>
              <a:t>LINKEDIN EMAIL RETURNED · HIGHER IS BETTER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056C91-9F57-4056-8144-AF8A3BD8F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2570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076e4fc48d482a"/>
          <a:stretch xmlns:a="http://schemas.openxmlformats.org/drawingml/2006/main"/>
        </p:blipFill>
        <p:spPr>
          <a:xfrm xmlns:a="http://schemas.openxmlformats.org/drawingml/2006/main">
            <a:off x="827005" y="2359025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8ABF02-1B8C-4AF1-B347-E3818F2CC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292350"/>
            <a:ext cx="3009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2185B7-6378-4B55-8E19-9F3E5BD2B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292350"/>
            <a:ext cx="2307088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B3E6D7-F340-4AF6-BBCE-D519F2786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2588" y="23590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76.7%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A914349-61CE-4F4D-87E1-6A3E64945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9090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dc9c0d5acc4fa4"/>
          <a:stretch xmlns:a="http://schemas.openxmlformats.org/drawingml/2006/main"/>
        </p:blipFill>
        <p:spPr>
          <a:xfrm xmlns:a="http://schemas.openxmlformats.org/drawingml/2006/main">
            <a:off x="819150" y="33242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FB81F0-C812-4949-9847-1CDBEF6E7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31470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B4C4D7D-709E-4ABF-A2D6-806D9810D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257550"/>
            <a:ext cx="3009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C3643E-49BA-4F4C-8A9F-E5FFD03F7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257550"/>
            <a:ext cx="2513267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F99464-3350-4F8D-9BE7-3F3784265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8767" y="33242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83.5%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DB8D1B0-343D-4198-AEE9-0D3EAC6C0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5610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5a6c317883416e"/>
          <a:stretch xmlns:a="http://schemas.openxmlformats.org/drawingml/2006/main"/>
        </p:blipFill>
        <p:spPr>
          <a:xfrm xmlns:a="http://schemas.openxmlformats.org/drawingml/2006/main">
            <a:off x="819150" y="42894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85B44D9-8B1F-4A98-9D90-9D71FB095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27990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5386FBA-80D2-446E-A561-14E188780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222750"/>
            <a:ext cx="3009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7AA884A-0F38-4BC3-97D8-ED63DBF43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222750"/>
            <a:ext cx="1969077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CED887-5845-467C-B396-74C448826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64577" y="42894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65.4%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63F1453-EFFE-41B3-87A9-54D583D5D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65735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WRONG-COMPANY EMAIL · LOWER IS BETTER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F898352-1E16-470B-9362-E01061291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2570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7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4a17ccac7f4e20"/>
          <a:stretch xmlns:a="http://schemas.openxmlformats.org/drawingml/2006/main"/>
        </p:blipFill>
        <p:spPr>
          <a:xfrm xmlns:a="http://schemas.openxmlformats.org/drawingml/2006/main">
            <a:off x="6427705" y="2359025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73D81E0-1BD3-4959-AB45-3ECA460C7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92350"/>
            <a:ext cx="3009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D0EDD20-5138-4430-828A-F71B300F4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292350"/>
            <a:ext cx="89394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81231F1-05E8-463A-B7C5-3AC21A004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0140" y="23590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3.0%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DDD9024-E206-4C14-A679-CADB67C2EB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39090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52707603cc4616"/>
          <a:stretch xmlns:a="http://schemas.openxmlformats.org/drawingml/2006/main"/>
        </p:blipFill>
        <p:spPr>
          <a:xfrm xmlns:a="http://schemas.openxmlformats.org/drawingml/2006/main">
            <a:off x="6419850" y="33242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BD66FB5-ED2A-47B9-8778-F522AE1DD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31470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CF6B643-7BB9-4EB4-ACDE-20ABC2A576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257550"/>
            <a:ext cx="3009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7002E65-07E6-4C2E-ADDD-31CA42F2B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257550"/>
            <a:ext cx="2543366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D1D1073-DAFE-4F66-A4CA-DF6B39A89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566" y="33242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8.4%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958CE26-F212-43AE-9660-8E0473420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35610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b79d6759944210"/>
          <a:stretch xmlns:a="http://schemas.openxmlformats.org/drawingml/2006/main"/>
        </p:blipFill>
        <p:spPr>
          <a:xfrm xmlns:a="http://schemas.openxmlformats.org/drawingml/2006/main">
            <a:off x="6419850" y="42894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3F40922-58D4-4654-85F5-5033BCB9C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279900"/>
            <a:ext cx="819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ABE8F72-C75A-413B-A5B3-4F06F7612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222750"/>
            <a:ext cx="3009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F30FD0D-0B4C-4546-B59E-70EC15E01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4222750"/>
            <a:ext cx="987247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C54401D-67DC-4A81-A4FB-A7ABF9959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3447" y="4289425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3.3%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E28F6E0-5098-4A1D-A583-F42F0D297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10553700" cy="6858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9ABF0DB-5A28-4AE4-BDDE-FF7E7F41D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7685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The practical tradeoff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A101D53-C9D5-4E35-9B09-73D7B2967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5238750"/>
            <a:ext cx="800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4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 found 6.85 more emails per 100 LinkedIn inputs, but 5.48 more landed at the wrong company.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AA69967-A529-45B7-8D6E-2D51A6655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BounceBan changed the domain-search ranking.</a:t>
            </a:r>
          </a:p>
        </p:txBody>
      </p:sp>
    </p:spTree>
    <p:extLst>
      <p:ext uri="{BB962C8B-B14F-4D97-AF65-F5344CB8AC3E}">
        <p14:creationId xmlns:p14="http://schemas.microsoft.com/office/powerpoint/2010/main" val="199937087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67f88f1ab74d9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690A8C-804D-47A3-9D6A-DCE637509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5B1218-10CE-4B9E-ABAA-A6C80E905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4D39773-7CCD-4A57-BBAF-D2BDBD6A5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Email validity changes the waterfall.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CEA20F0-154C-47C9-9E03-A8599BD9C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Only BounceBan ‘deliverable’ counted as safe. The gap widened sharply on domain-found buyer emails.</a:t>
            </a:r>
          </a:p>
        </p:txBody>
      </p:sp>
      <p:graphicFrame>
        <p:nvGraphicFramePr>
          <p:cNvPr id="29" name="Chart"/>
          <p:cNvGraphicFramePr/>
          <p:nvPr/>
        </p:nvGraphicFramePr>
        <p:xfrm>
          <a:off xmlns:a="http://schemas.openxmlformats.org/drawingml/2006/main" x="685800" y="1809750"/>
          <a:ext xmlns:a="http://schemas.openxmlformats.org/drawingml/2006/main" cx="7429500" cy="27432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31fc9fcc48947e7"/>
          </a:graphicData>
        </a:graphic>
      </p:graphicFrame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5665B61-E5C0-49B0-9680-8B149044C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3075" y="475297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7b959d90264de1"/>
          <a:stretch xmlns:a="http://schemas.openxmlformats.org/drawingml/2006/main"/>
        </p:blipFill>
        <p:spPr>
          <a:xfrm xmlns:a="http://schemas.openxmlformats.org/drawingml/2006/main">
            <a:off x="1884280" y="4686300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F99C2B-9CAC-41F3-9E40-C5A59996B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0925" y="475297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68984095c8467e"/>
          <a:stretch xmlns:a="http://schemas.openxmlformats.org/drawingml/2006/main"/>
        </p:blipFill>
        <p:spPr>
          <a:xfrm xmlns:a="http://schemas.openxmlformats.org/drawingml/2006/main">
            <a:off x="3724275" y="468630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627E3B-2AFF-420B-B759-E14C80A21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0975" y="4676775"/>
            <a:ext cx="1219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46A189-C5F0-4278-9F64-5C923003A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475297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587f079984480f"/>
          <a:stretch xmlns:a="http://schemas.openxmlformats.org/drawingml/2006/main"/>
        </p:blipFill>
        <p:spPr>
          <a:xfrm xmlns:a="http://schemas.openxmlformats.org/drawingml/2006/main">
            <a:off x="5572125" y="468630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75FEF6-D5CA-4136-AE63-191D87608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8825" y="4676775"/>
            <a:ext cx="1219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1FFB22-28A1-4F5B-A867-F9F6EDC51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828800"/>
            <a:ext cx="2857500" cy="2209800"/>
          </a:xfrm>
          <a:prstGeom xmlns:a="http://schemas.openxmlformats.org/drawingml/2006/main" prst="roundRect">
            <a:avLst>
              <a:gd name="adj" fmla="val 7759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3f1c90bcf042c6"/>
          <a:stretch xmlns:a="http://schemas.openxmlformats.org/drawingml/2006/main"/>
        </p:blipFill>
        <p:spPr>
          <a:xfrm xmlns:a="http://schemas.openxmlformats.org/drawingml/2006/main">
            <a:off x="8877300" y="2181987"/>
            <a:ext cx="2095500" cy="360426"/>
          </a:xfrm>
          <a:prstGeom xmlns:a="http://schemas.openxmlformats.org/drawingml/2006/main" prst="rect">
            <a:avLst/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353BE0A-8699-4031-8F00-721F2CE2F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819400"/>
            <a:ext cx="2362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300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30,000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79B962-75DA-49A5-AF0E-BC18819AA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333750"/>
            <a:ext cx="2324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4233B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4233B"/>
                </a:solidFill>
                <a:latin typeface="Inter"/>
                <a:ea typeface="Inter"/>
                <a:cs typeface="Inter"/>
              </a:rPr>
              <a:t>BOUNCEBAN EMAIL CHECKS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3A7A38E-4BB0-4100-B2CB-CD0EE2E58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638550"/>
            <a:ext cx="23622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0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Provider-level rates shown here come from our balanced audit.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9131119-4A10-473E-84D7-DE5C2C68A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248150"/>
            <a:ext cx="2857500" cy="895350"/>
          </a:xfrm>
          <a:prstGeom xmlns:a="http://schemas.openxmlformats.org/drawingml/2006/main" prst="roundRect">
            <a:avLst>
              <a:gd name="adj" fmla="val 17021"/>
            </a:avLst>
          </a:prstGeom>
          <a:solidFill xmlns:a="http://schemas.openxmlformats.org/drawingml/2006/main">
            <a:srgbClr val="FFF1EE"/>
          </a:solidFill>
          <a:ln xmlns:a="http://schemas.openxmlformats.org/drawingml/2006/main" w="9525">
            <a:solidFill>
              <a:srgbClr val="F1B4A4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5E6DCF9-A4B4-4C14-A6FA-5AE9C12C9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400550"/>
            <a:ext cx="95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4805D"/>
                </a:solidFill>
                <a:latin typeface="Inter"/>
                <a:ea typeface="Inter"/>
                <a:cs typeface="Inter"/>
              </a:defRPr>
            </a:pPr>
            <a:r>
              <a:rPr sz="1950" b="1">
                <a:solidFill>
                  <a:srgbClr val="F4805D"/>
                </a:solidFill>
                <a:latin typeface="Inter"/>
                <a:ea typeface="Inter"/>
                <a:cs typeface="Inter"/>
              </a:rPr>
              <a:t>14.4%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79F8665-A2D5-411E-A088-79B3DE2FD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4381500"/>
            <a:ext cx="1466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of MoltSets domain-found emails failed validation.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9F36696-DCF6-47F7-B6E0-4D7A6CFE6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Fresh small businesses are harder than every known-contact test.</a:t>
            </a:r>
          </a:p>
        </p:txBody>
      </p:sp>
    </p:spTree>
    <p:extLst>
      <p:ext uri="{BB962C8B-B14F-4D97-AF65-F5344CB8AC3E}">
        <p14:creationId xmlns:p14="http://schemas.microsoft.com/office/powerpoint/2010/main" val="26294809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9d072fcdd6435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364B6B-FB79-4A3A-829E-13EB914B5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2AB425-57FA-4493-ACC5-76F99F048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07</a:t>
            </a:r>
          </a:p>
        </p:txBody>
      </p:sp>
      <p:pic>
        <p:nvPicPr>
          <p:cNvPr id="4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c3a16561a548c8"/>
          <a:stretch xmlns:a="http://schemas.openxmlformats.org/drawingml/2006/main"/>
        </p:blipFill>
        <p:spPr>
          <a:xfrm xmlns:a="http://schemas.openxmlformats.org/drawingml/2006/main">
            <a:off x="10477744" y="190500"/>
            <a:ext cx="913913" cy="1143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770452-0A77-489A-9981-E3F76C94D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Fresh small-business domains break every database.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6A3D55-2009-4153-B21C-9C19A03A9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Percent of 300 fixed domains with at least one decision-maker email.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03CBEC-5E89-4286-8E35-081DE6198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8597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4fa3b2d6804bbf"/>
          <a:stretch xmlns:a="http://schemas.openxmlformats.org/drawingml/2006/main"/>
        </p:blipFill>
        <p:spPr>
          <a:xfrm xmlns:a="http://schemas.openxmlformats.org/drawingml/2006/main">
            <a:off x="827005" y="2019300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CF9A2B-04F7-4077-9CBD-CAD66B91B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1952625"/>
            <a:ext cx="52197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38D3C1-5BB3-4C0A-9F79-51DBE30A3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1952625"/>
            <a:ext cx="3280954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BA53AC-2A62-4996-AD05-14D5480AE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43154" y="20193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22.0%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6B78C7-F9D7-46C5-A197-FA1340AC6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1942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77690f6ecb456a"/>
          <a:stretch xmlns:a="http://schemas.openxmlformats.org/drawingml/2006/main"/>
        </p:blipFill>
        <p:spPr>
          <a:xfrm xmlns:a="http://schemas.openxmlformats.org/drawingml/2006/main">
            <a:off x="819150" y="295275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9CF57EA-CCA7-4D09-B487-D8612CE1F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943225"/>
            <a:ext cx="108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00DB42-5470-451B-B591-91DB5937A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886075"/>
            <a:ext cx="52197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5A85AAF-E07C-4E50-A893-487F32DA4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886075"/>
            <a:ext cx="308708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C12943-24AB-4665-8CFB-7394F0928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9280" y="295275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20.7%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668D82-1F4E-463A-96F0-8735AC225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287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3d4eb2acad4e8e"/>
          <a:stretch xmlns:a="http://schemas.openxmlformats.org/drawingml/2006/main"/>
        </p:blipFill>
        <p:spPr>
          <a:xfrm xmlns:a="http://schemas.openxmlformats.org/drawingml/2006/main">
            <a:off x="819150" y="3886200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17B916-BD0A-4D62-B636-945577F46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876675"/>
            <a:ext cx="108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86BB619-3DFA-4132-8D85-4D8B55B58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819525"/>
            <a:ext cx="52197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37F25F9-D4C1-4CDD-8F0B-6F0E3A23C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819525"/>
            <a:ext cx="2490543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198D1B2-AB7C-4665-B727-374EC5A7F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2743" y="388620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16.7%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A6A15B3-8D09-4FF4-89E0-875C54214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86325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42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A2E504E-CEE1-487D-BE08-BD8748AAB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810125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Any of the three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24106F5-B059-4434-B8B1-6AFC53FD5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752975"/>
            <a:ext cx="52197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4080961-FCA7-470D-A866-9F111C289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752975"/>
            <a:ext cx="4324894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423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AD93EBE-013D-4DA2-A583-9E18BC59C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7094" y="4819650"/>
            <a:ext cx="533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29.0%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CB64527-27DB-47B3-A37A-E9ED4A4A4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1885950"/>
            <a:ext cx="2895600" cy="1219200"/>
          </a:xfrm>
          <a:prstGeom xmlns:a="http://schemas.openxmlformats.org/drawingml/2006/main" prst="roundRect">
            <a:avLst>
              <a:gd name="adj" fmla="val 14063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DAC939F-1200-4A81-9B26-B393A0830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076450"/>
            <a:ext cx="1428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+7.0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228E447-9E8E-4768-90F1-AA1F3561B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609850"/>
            <a:ext cx="2343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39A9A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39A9A"/>
                </a:solidFill>
                <a:latin typeface="Inter"/>
                <a:ea typeface="Inter"/>
                <a:cs typeface="Inter"/>
              </a:rPr>
              <a:t>POINTS FROM THE WATERFALL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8123DE4-4A49-4B05-9EF1-FD6991C65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295650"/>
            <a:ext cx="2895600" cy="1219200"/>
          </a:xfrm>
          <a:prstGeom xmlns:a="http://schemas.openxmlformats.org/drawingml/2006/main" prst="roundRect">
            <a:avLst>
              <a:gd name="adj" fmla="val 14063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59DB511-8643-49FA-99CB-3510D0FF6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486150"/>
            <a:ext cx="171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71.0%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34E6227-49DB-4C14-9D46-A6EC5FA35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40195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STILL UNCOVERED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B0B1522-C594-4BE8-BFF2-E19706ABB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686300"/>
            <a:ext cx="25908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20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This is why database coverage claims should never be treated as total-market coverage.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841F1ED-AB29-438C-8064-004CB9004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Software coverage was more than 4× medical coverage.</a:t>
            </a:r>
          </a:p>
        </p:txBody>
      </p:sp>
    </p:spTree>
    <p:extLst>
      <p:ext uri="{BB962C8B-B14F-4D97-AF65-F5344CB8AC3E}">
        <p14:creationId xmlns:p14="http://schemas.microsoft.com/office/powerpoint/2010/main" val="96543270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19479d27ee4df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5C62FD-FF5D-4B19-A4F4-D0BA04DF2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9A92C3-B9C4-4774-BE4B-1BF3215C7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AD319F-62DB-4BF1-B131-9427D9258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Industry changes the answer more than the logo.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A6DF5C-BD87-466B-88AF-C7ACD685A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Percent of fresh domains with at least one decision-maker email. Darker cells mean more coverage.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9DCB87-C7DB-46F5-8E7E-979EA4C3B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676400"/>
            <a:ext cx="2628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CATEGORY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887EB3-3F6B-4B21-9B99-4D0967227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175260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f452e977904772"/>
          <a:stretch xmlns:a="http://schemas.openxmlformats.org/drawingml/2006/main"/>
        </p:blipFill>
        <p:spPr>
          <a:xfrm xmlns:a="http://schemas.openxmlformats.org/drawingml/2006/main">
            <a:off x="3798805" y="1685925"/>
            <a:ext cx="1012991" cy="2095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874D06-CDEF-4599-88D8-BE23C4FC2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175260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a711cd15a14bde"/>
          <a:stretch xmlns:a="http://schemas.openxmlformats.org/drawingml/2006/main"/>
        </p:blipFill>
        <p:spPr>
          <a:xfrm xmlns:a="http://schemas.openxmlformats.org/drawingml/2006/main">
            <a:off x="5695950" y="16859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4571D6-4A9F-4378-AFC8-72D30B25B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167640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F22ECC-2A5A-4B14-9792-9515667AC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175260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5d871580544311"/>
          <a:stretch xmlns:a="http://schemas.openxmlformats.org/drawingml/2006/main"/>
        </p:blipFill>
        <p:spPr>
          <a:xfrm xmlns:a="http://schemas.openxmlformats.org/drawingml/2006/main">
            <a:off x="7600950" y="16859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2B1962C-7424-4F00-A93A-9D5C68DC8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676400"/>
            <a:ext cx="1276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A5140C-64BE-4A69-B9CB-7B0E5D465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1676400"/>
            <a:ext cx="167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COMBINED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DEA2C6C-7939-42A1-9BB9-4E1C872CE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1047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16B4EE-BF48-4C20-8AF5-4E5C1E7BF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81225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Agencies &amp; advisors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745D63-29DB-43DC-AD1C-A4F9F7514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12407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solidFill>
              <a:srgbClr val="139A9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C0221D1-23FD-4BA0-A3DA-7BE9FD6FC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18122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42%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BE6AC70-D935-4D88-BE88-351AB64FF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12407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solidFill>
              <a:srgbClr val="F4805D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A870C85-349A-49D8-95A0-C84A77CA2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18122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40%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B614E47-D5F6-46AF-9234-41B9DD0A6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12407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29A329">
              <a:alpha val="33333"/>
            </a:srgbClr>
          </a:solidFill>
          <a:ln xmlns:a="http://schemas.openxmlformats.org/drawingml/2006/main" w="9525">
            <a:solidFill>
              <a:srgbClr val="29A329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44BA3C-4F29-4B55-A3F2-320E1E3B4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18122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32%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31F76D1-3E1B-4A2C-9024-22217DA38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12407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4233B"/>
          </a:solidFill>
          <a:ln xmlns:a="http://schemas.openxmlformats.org/drawingml/2006/main" w="0">
            <a:solidFill>
              <a:srgbClr val="14233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6605FFE-E1D1-44ED-8FEA-17DE8D4E2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18122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54%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B4E4BAB-928C-44E9-8884-F82D1A1F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38425"/>
            <a:ext cx="1047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D6321A4-87D5-4448-ACA2-42C2A2CC2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8130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Law firms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532BF72-CF76-49AC-B73F-ACFDA07B2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72415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39A9A">
              <a:alpha val="13333"/>
            </a:srgbClr>
          </a:solidFill>
          <a:ln xmlns:a="http://schemas.openxmlformats.org/drawingml/2006/main" w="9525">
            <a:solidFill>
              <a:srgbClr val="139A9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6078A5D-047F-45F7-A280-58E708C1E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7813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18%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2BAD70B-8F15-4AED-9A1D-F0597E875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72415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4805D">
              <a:alpha val="13333"/>
            </a:srgbClr>
          </a:solidFill>
          <a:ln xmlns:a="http://schemas.openxmlformats.org/drawingml/2006/main" w="9525">
            <a:solidFill>
              <a:srgbClr val="F4805D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8A3F9D9-A85F-4FB0-9553-DE65D0938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7813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14%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0C1FF0B-8F45-4660-B769-B2BFE3B3D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72415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29A329">
              <a:alpha val="13333"/>
            </a:srgbClr>
          </a:solidFill>
          <a:ln xmlns:a="http://schemas.openxmlformats.org/drawingml/2006/main" w="9525">
            <a:solidFill>
              <a:srgbClr val="29A329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34426A5-62BD-4204-8CD2-D3AFCA6B6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27813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16%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2EDD18E-4C35-4DDA-BFDF-FD567B9E6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72415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4233B">
              <a:alpha val="33333"/>
            </a:srgbClr>
          </a:solidFill>
          <a:ln xmlns:a="http://schemas.openxmlformats.org/drawingml/2006/main" w="9525">
            <a:solidFill>
              <a:srgbClr val="14233B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79B4704-D551-40BC-8BF4-172A56FA6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7813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24%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88BBA22-66C7-424F-A5E7-2B20293BB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1047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7BF0EE1-62E9-4694-A456-EFE64FBF3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81375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Local trades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B3B09B0-FD94-4249-A838-7E31155CA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32422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39A9A">
              <a:alpha val="13333"/>
            </a:srgbClr>
          </a:solidFill>
          <a:ln xmlns:a="http://schemas.openxmlformats.org/drawingml/2006/main" w="9525">
            <a:solidFill>
              <a:srgbClr val="139A9A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E52198D-2CD8-4193-8116-CCC08B390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38137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12%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EB4656F-FAAA-4CEE-886C-01FE26ACF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32422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4805D">
              <a:alpha val="13333"/>
            </a:srgbClr>
          </a:solidFill>
          <a:ln xmlns:a="http://schemas.openxmlformats.org/drawingml/2006/main" w="9525">
            <a:solidFill>
              <a:srgbClr val="F4805D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F99BACD-416E-42BC-8205-088FB6623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38137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16%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F1F9DEB-14F6-4ACB-AA47-86A145188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32422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29A329">
              <a:alpha val="13333"/>
            </a:srgbClr>
          </a:solidFill>
          <a:ln xmlns:a="http://schemas.openxmlformats.org/drawingml/2006/main" w="9525">
            <a:solidFill>
              <a:srgbClr val="29A329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E8AC015-2E83-41E9-A9DA-BCD3B6010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38137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8%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281664F-A636-4FB8-B2F9-7405C87CC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32422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4233B">
              <a:alpha val="33333"/>
            </a:srgbClr>
          </a:solidFill>
          <a:ln xmlns:a="http://schemas.openxmlformats.org/drawingml/2006/main" w="9525">
            <a:solidFill>
              <a:srgbClr val="14233B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9542355-FBB9-4F2B-938B-1C30C9FB3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38137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20%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064BF52-F241-4749-A4EB-D93B73576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38575"/>
            <a:ext cx="1047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8B2E49F-0AFE-4A46-B925-BA597176C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8145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Medical practices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CDFAD0A-FC8D-469C-A5AF-A3796AAC6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92430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39A9A">
              <a:alpha val="13333"/>
            </a:srgbClr>
          </a:solidFill>
          <a:ln xmlns:a="http://schemas.openxmlformats.org/drawingml/2006/main" w="9525">
            <a:solidFill>
              <a:srgbClr val="139A9A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EFB9436-C42F-4EF4-913B-57DD841BA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98145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10%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3403A90-4B9D-4184-B3EF-3425566F1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92430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4805D">
              <a:alpha val="13333"/>
            </a:srgbClr>
          </a:solidFill>
          <a:ln xmlns:a="http://schemas.openxmlformats.org/drawingml/2006/main" w="9525">
            <a:solidFill>
              <a:srgbClr val="F4805D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102948F-3E9A-425E-A2D8-704852391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98145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8%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A2E9926-07A6-4856-82FC-DD5603FD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92430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29A329">
              <a:alpha val="13333"/>
            </a:srgbClr>
          </a:solidFill>
          <a:ln xmlns:a="http://schemas.openxmlformats.org/drawingml/2006/main" w="9525">
            <a:solidFill>
              <a:srgbClr val="29A329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E7894142-B0E4-4A2F-9286-456E750A3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398145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6%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FE1ACF9D-FA5F-4E95-93E7-F83E5D96D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92430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4233B">
              <a:alpha val="13333"/>
            </a:srgbClr>
          </a:solidFill>
          <a:ln xmlns:a="http://schemas.openxmlformats.org/drawingml/2006/main" w="9525">
            <a:solidFill>
              <a:srgbClr val="14233B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F0729B62-54F9-41E9-93EC-C15738EF6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98145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12%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7CC22BE7-68E5-478A-BA3A-A9A661CF6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1047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EDE7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179EBF1C-AA32-40A7-ADAB-71D2D78C7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81525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Retail &amp; e-commerce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86F3E8DE-3640-4131-AABA-C7CF17E74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52437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39A9A">
              <a:alpha val="13333"/>
            </a:srgbClr>
          </a:solidFill>
          <a:ln xmlns:a="http://schemas.openxmlformats.org/drawingml/2006/main" w="9525">
            <a:solidFill>
              <a:srgbClr val="139A9A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A19E12A-C48D-455C-8489-351BB5633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458152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10%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95305FC9-1059-4CDF-80CC-CC952C5BE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452437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4805D">
              <a:alpha val="13333"/>
            </a:srgbClr>
          </a:solidFill>
          <a:ln xmlns:a="http://schemas.openxmlformats.org/drawingml/2006/main" w="9525">
            <a:solidFill>
              <a:srgbClr val="F4805D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BDE1E098-2894-43A3-85DF-909BCA477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458152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4%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55859918-C53C-4534-BBB4-FCCD623E7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452437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29A329">
              <a:alpha val="13333"/>
            </a:srgbClr>
          </a:solidFill>
          <a:ln xmlns:a="http://schemas.openxmlformats.org/drawingml/2006/main" w="9525">
            <a:solidFill>
              <a:srgbClr val="29A329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6EC56574-5451-4622-9CAE-373C2E6B1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458152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4%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EDFB7FF8-A19A-4578-83BF-3FED3DA06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4524375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4233B">
              <a:alpha val="13333"/>
            </a:srgbClr>
          </a:solidFill>
          <a:ln xmlns:a="http://schemas.openxmlformats.org/drawingml/2006/main" w="9525">
            <a:solidFill>
              <a:srgbClr val="14233B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482FF78-E147-4C4D-AD7A-1E1517A43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4581525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12%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9309D834-12A2-4780-8D98-56F30D64A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38725"/>
            <a:ext cx="10477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B3A126CA-78CE-4A8E-87C8-01917984A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81600"/>
            <a:ext cx="257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Software &amp; technology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65A1FA32-68C6-424B-B08A-AB1BBBE84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512445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solidFill>
              <a:srgbClr val="139A9A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EEC1CE6B-C3BB-48AE-BA05-5CB1B64B6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51816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40%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46990F3A-3EE7-415B-873D-17C5F8678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512445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solidFill>
              <a:srgbClr val="F4805D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2EDA5F5A-37D0-42B6-BCA4-DE2846DA5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51816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42%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7D68DB4A-8A58-4F13-97ED-D01164D7B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512445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29A329">
              <a:alpha val="33333"/>
            </a:srgbClr>
          </a:solidFill>
          <a:ln xmlns:a="http://schemas.openxmlformats.org/drawingml/2006/main" w="9525">
            <a:solidFill>
              <a:srgbClr val="29A329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AB413DA0-3FAB-43E6-9610-6BFA41239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5700" y="51816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34%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F8BB6324-60F1-4FF2-A7F9-77A7BB257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5124450"/>
            <a:ext cx="1600200" cy="361950"/>
          </a:xfrm>
          <a:prstGeom xmlns:a="http://schemas.openxmlformats.org/drawingml/2006/main" prst="roundRect">
            <a:avLst>
              <a:gd name="adj" fmla="val 26316"/>
            </a:avLst>
          </a:prstGeom>
          <a:solidFill xmlns:a="http://schemas.openxmlformats.org/drawingml/2006/main">
            <a:srgbClr val="14233B"/>
          </a:solidFill>
          <a:ln xmlns:a="http://schemas.openxmlformats.org/drawingml/2006/main" w="0">
            <a:solidFill>
              <a:srgbClr val="14233B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CDAABB17-56CE-48BA-881E-EC96846A8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51816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FFFFFF"/>
                </a:solidFill>
                <a:latin typeface="Inter"/>
                <a:ea typeface="Inter"/>
                <a:cs typeface="Inter"/>
              </a:rPr>
              <a:t>52%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9644B3FC-BE80-4D30-A1CF-1A9C06284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One provider is 21× faster than another, but speed only earns five points.</a:t>
            </a:r>
          </a:p>
        </p:txBody>
      </p:sp>
    </p:spTree>
    <p:extLst>
      <p:ext uri="{BB962C8B-B14F-4D97-AF65-F5344CB8AC3E}">
        <p14:creationId xmlns:p14="http://schemas.microsoft.com/office/powerpoint/2010/main" val="17155350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3E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d3ef45bec747e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48AE2B-164F-4C82-982C-6F405FF79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10287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AD6C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2B395D1-3C82-4362-AA79-63D54BDFA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6296025"/>
            <a:ext cx="381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900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09</a:t>
            </a:r>
          </a:p>
        </p:txBody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11cf04d5324edb"/>
          <a:stretch xmlns:a="http://schemas.openxmlformats.org/drawingml/2006/main"/>
        </p:blipFill>
        <p:spPr>
          <a:xfrm xmlns:a="http://schemas.openxmlformats.org/drawingml/2006/main">
            <a:off x="10422758" y="190500"/>
            <a:ext cx="1023885" cy="1143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16707E-4077-4467-81DD-A55CB751E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"/>
            <a:ext cx="1000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28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 wins speed. MoltSets wins repeatability.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9F80C5-9DDE-4307-A047-FED9C4A82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1000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350" b="0">
                <a:solidFill>
                  <a:srgbClr val="66666D"/>
                </a:solidFill>
                <a:latin typeface="Inter"/>
                <a:ea typeface="Inter"/>
                <a:cs typeface="Inter"/>
              </a:rPr>
              <a:t>Average of measured median workflow times. Lower latency is better; repeatability is higher-is-better.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9987D3-B202-44C5-A9C0-48FB369A1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33B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4233B"/>
                </a:solidFill>
                <a:latin typeface="Inter"/>
                <a:ea typeface="Inter"/>
                <a:cs typeface="Inter"/>
              </a:rPr>
              <a:t>AVERAGE MEDIAN RESPONSE TIME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26B692C-490C-4174-8511-BCDDD4BFF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1935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3bf9632a834a59"/>
          <a:stretch xmlns:a="http://schemas.openxmlformats.org/drawingml/2006/main"/>
        </p:blipFill>
        <p:spPr>
          <a:xfrm xmlns:a="http://schemas.openxmlformats.org/drawingml/2006/main">
            <a:off x="819150" y="2353021"/>
            <a:ext cx="1009650" cy="208859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3E4B1C-085F-43DE-A66B-2B96608AA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2266950"/>
            <a:ext cx="29718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0C5448-113B-414F-B09F-559FC7A2C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2266950"/>
            <a:ext cx="2694432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73DADF-E456-4C8B-9679-DBB271C06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2782" y="23431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4.08 sec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226FDA-1380-48C7-B8CF-D3A0367E7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f519d8e85244c2"/>
          <a:stretch xmlns:a="http://schemas.openxmlformats.org/drawingml/2006/main"/>
        </p:blipFill>
        <p:spPr>
          <a:xfrm xmlns:a="http://schemas.openxmlformats.org/drawingml/2006/main">
            <a:off x="819150" y="31718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0D60EA-682A-4512-A519-3BA0BF037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62300"/>
            <a:ext cx="742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5B61CC-9459-4687-9699-8DC0A3973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3086100"/>
            <a:ext cx="29718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19BE80-5252-4427-93B4-B77576C7E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3086100"/>
            <a:ext cx="356616" cy="400050"/>
          </a:xfrm>
          <a:prstGeom xmlns:a="http://schemas.openxmlformats.org/drawingml/2006/main" prst="roundRect">
            <a:avLst>
              <a:gd name="adj" fmla="val 21368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B5B1A9-45DF-4947-B324-F61E1A1E8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4966" y="316230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0.54 sec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804202A-F4CA-4939-9493-04F8F414E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5765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2e691f01a8452c"/>
          <a:stretch xmlns:a="http://schemas.openxmlformats.org/drawingml/2006/main"/>
        </p:blipFill>
        <p:spPr>
          <a:xfrm xmlns:a="http://schemas.openxmlformats.org/drawingml/2006/main">
            <a:off x="819150" y="399097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3270B2C-A82B-42CD-9009-7F48D11DE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981450"/>
            <a:ext cx="742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9CBB8AD-4B2C-4448-923A-690015564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3905250"/>
            <a:ext cx="29718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CBB4E63-24FF-4CBF-A386-EC426C85B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3905250"/>
            <a:ext cx="125476" cy="4000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F97D5DF-44C3-4EB0-A6AA-866015496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63826" y="39814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0.19 sec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BA2447B-A31F-42BF-A04B-9DA7F078A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695450"/>
            <a:ext cx="4000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4233B"/>
                </a:solidFill>
                <a:latin typeface="Inter"/>
                <a:ea typeface="Inter"/>
                <a:cs typeface="Inter"/>
              </a:defRPr>
            </a:pPr>
            <a:r>
              <a:rPr sz="975" b="1">
                <a:solidFill>
                  <a:srgbClr val="14233B"/>
                </a:solidFill>
                <a:latin typeface="Inter"/>
                <a:ea typeface="Inter"/>
                <a:cs typeface="Inter"/>
              </a:rPr>
              <a:t>SAME RESULT ON REPEAT TEST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3C7A537-AB7B-4759-8570-A394C956F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1935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7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a2b4d6528a472f"/>
          <a:stretch xmlns:a="http://schemas.openxmlformats.org/drawingml/2006/main"/>
        </p:blipFill>
        <p:spPr>
          <a:xfrm xmlns:a="http://schemas.openxmlformats.org/drawingml/2006/main">
            <a:off x="6419850" y="2353021"/>
            <a:ext cx="1009650" cy="208859"/>
          </a:xfrm>
          <a:prstGeom xmlns:a="http://schemas.openxmlformats.org/drawingml/2006/main" prst="rect">
            <a:avLst/>
          </a:prstGeom>
        </p:spPr>
      </p:pic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2894865-DD0A-49BE-9493-EBEDB4913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266950"/>
            <a:ext cx="29718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1581AEE-49D2-418E-9A8E-F6C0F178A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266950"/>
            <a:ext cx="14859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139A9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869A030-DDF1-40AF-A6B1-15E76ECE0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3431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92.5%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F0D69D8-2CF5-49D1-A10D-E426DEB59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23850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47b124bc4f4178"/>
          <a:stretch xmlns:a="http://schemas.openxmlformats.org/drawingml/2006/main"/>
        </p:blipFill>
        <p:spPr>
          <a:xfrm xmlns:a="http://schemas.openxmlformats.org/drawingml/2006/main">
            <a:off x="6419850" y="317182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AFD1C8A-D135-44CD-BE22-F2211E0E2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162300"/>
            <a:ext cx="742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MoltSets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8DB470B-4CFB-40B3-B1A6-F1609302E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86100"/>
            <a:ext cx="29718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100E7C7-D9EA-49C9-8CC9-C8F3749C5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086100"/>
            <a:ext cx="29718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480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9F63EA3-2A66-427B-87E6-A364F3397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316230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100.0%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382FD66-BA7B-40F2-AC48-82C0D02DF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57650"/>
            <a:ext cx="76200" cy="76200"/>
          </a:xfrm>
          <a:prstGeom xmlns:a="http://schemas.openxmlformats.org/drawingml/2006/main" prst="roundRect">
            <a:avLst>
              <a:gd name="adj" fmla="val 37500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e3956ae6f5419c"/>
          <a:stretch xmlns:a="http://schemas.openxmlformats.org/drawingml/2006/main"/>
        </p:blipFill>
        <p:spPr>
          <a:xfrm xmlns:a="http://schemas.openxmlformats.org/drawingml/2006/main">
            <a:off x="6419850" y="3990975"/>
            <a:ext cx="209550" cy="209550"/>
          </a:xfrm>
          <a:prstGeom xmlns:a="http://schemas.openxmlformats.org/drawingml/2006/main" prst="rect">
            <a:avLst/>
          </a:prstGeom>
        </p:spPr>
      </p:pic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92E1B01-AC31-4264-A612-B68A4398D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981450"/>
            <a:ext cx="742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GetLeads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D3AECA5-E0AD-450D-86BC-252BE6CCF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05250"/>
            <a:ext cx="29718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E8E4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5CAEF4C-405A-4088-BBCB-BD3F54AEC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905250"/>
            <a:ext cx="29718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29A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3971F65-D6A6-41F3-B0A4-513514C0E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39814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0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100.0%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6823084-B871-4C98-9D3F-D0B5B6632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10150"/>
            <a:ext cx="10553700" cy="72390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FFFDF9"/>
          </a:solidFill>
          <a:ln xmlns:a="http://schemas.openxmlformats.org/drawingml/2006/main" w="9525">
            <a:solidFill>
              <a:srgbClr val="DAD6CE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2ED82B8-9D94-4558-81A7-77F13BE99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197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6666D"/>
                </a:solidFill>
                <a:latin typeface="Inter"/>
                <a:ea typeface="Inter"/>
                <a:cs typeface="Inter"/>
              </a:defRPr>
            </a:pPr>
            <a:r>
              <a:rPr sz="1275" b="1">
                <a:solidFill>
                  <a:srgbClr val="66666D"/>
                </a:solidFill>
                <a:latin typeface="Inter"/>
                <a:ea typeface="Inter"/>
                <a:cs typeface="Inter"/>
              </a:rPr>
              <a:t>What this means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F429022-8454-462A-8319-AB6884C90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5181600"/>
            <a:ext cx="8286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A0A0C"/>
                </a:solidFill>
                <a:latin typeface="Inter"/>
                <a:ea typeface="Inter"/>
                <a:cs typeface="Inter"/>
              </a:defRPr>
            </a:pPr>
            <a:r>
              <a:rPr sz="1350" b="1">
                <a:solidFill>
                  <a:srgbClr val="0A0A0C"/>
                </a:solidFill>
                <a:latin typeface="Inter"/>
                <a:ea typeface="Inter"/>
                <a:cs typeface="Inter"/>
              </a:rPr>
              <a:t>Start with the cheaper, higher-coverage source. Use faster providers later only when the added coverage pays for the extra call.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BCC31B2-A945-4CA7-8807-F36DC5295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09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D94B4B"/>
                </a:solidFill>
                <a:latin typeface="Inter"/>
                <a:ea typeface="Inter"/>
                <a:cs typeface="Inter"/>
              </a:defRPr>
            </a:pPr>
            <a:r>
              <a:rPr sz="1125" b="1">
                <a:solidFill>
                  <a:srgbClr val="D94B4B"/>
                </a:solidFill>
                <a:latin typeface="Inter"/>
                <a:ea typeface="Inter"/>
                <a:cs typeface="Inter"/>
              </a:rPr>
              <a:t>NEXT: More fields did not equal more usable leads.</a:t>
            </a:r>
          </a:p>
        </p:txBody>
      </p:sp>
    </p:spTree>
    <p:extLst>
      <p:ext uri="{BB962C8B-B14F-4D97-AF65-F5344CB8AC3E}">
        <p14:creationId xmlns:p14="http://schemas.microsoft.com/office/powerpoint/2010/main" val="17801910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2026-08-29T00:46:49.4340000Z</dcterms:created>
  <dcterms:modified xsi:type="dcterms:W3CDTF">2026-08-29T00:46:49.4340000Z</dcterms:modified>
</coreProperties>
</file>